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8288000" cy="10287000"/>
  <p:notesSz cx="6858000" cy="9144000"/>
  <p:embeddedFontLst>
    <p:embeddedFont>
      <p:font typeface="Brandon Text 1" panose="020B0604020202020204" charset="0"/>
      <p:regular r:id="rId26"/>
    </p:embeddedFont>
    <p:embeddedFont>
      <p:font typeface="Brandon Text 1 Bold" panose="020B0604020202020204" charset="0"/>
      <p:regular r:id="rId27"/>
    </p:embeddedFont>
    <p:embeddedFont>
      <p:font typeface="Brandon Text 2" panose="020B0604020202020204" charset="0"/>
      <p:regular r:id="rId28"/>
    </p:embeddedFont>
    <p:embeddedFont>
      <p:font typeface="Brandon Text 3"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203155-6CCD-E67C-5605-B60A46DB7B85}" v="54" dt="2025-09-17T07:42:29.721"/>
    <p1510:client id="{9EBB4C8D-10AB-3D16-41C7-78E689720D4B}" v="81" dt="2025-09-17T12:58:40.200"/>
    <p1510:client id="{CD26B08F-90DE-4C1C-AF62-45B91C72D6A4}" v="205" dt="2025-09-17T13:01:29.643"/>
    <p1510:client id="{D875AD1E-3993-51F4-202C-3D51815A2EF9}" v="48" dt="2025-09-17T07:45:21.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37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We’re here to talk about the Pathway Opportunity Programme for 2025</a:t>
            </a:r>
          </a:p>
          <a:p>
            <a:endParaRPr lang="en-US"/>
          </a:p>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 level 3 qualifications are acceptable to Queen’s?</a:t>
            </a:r>
          </a:p>
          <a:p>
            <a:endParaRPr lang="en-US"/>
          </a:p>
          <a:p>
            <a:r>
              <a:rPr lang="en-US"/>
              <a:t>Three A Levels are fully acceptable</a:t>
            </a:r>
          </a:p>
          <a:p>
            <a:endParaRPr lang="en-US"/>
          </a:p>
          <a:p>
            <a:r>
              <a:rPr lang="en-US"/>
              <a:t>Click</a:t>
            </a:r>
          </a:p>
          <a:p>
            <a:endParaRPr lang="en-US"/>
          </a:p>
          <a:p>
            <a:r>
              <a:rPr lang="en-US"/>
              <a:t>And two A-Levels and one BTEC Subsidiary Diploma or other Single Award qualification like OCR’s are acceptable.</a:t>
            </a:r>
          </a:p>
          <a:p>
            <a:endParaRPr lang="en-US"/>
          </a:p>
          <a:p>
            <a:endParaRPr lang="en-US"/>
          </a:p>
          <a:p>
            <a:r>
              <a:rPr lang="en-US"/>
              <a:t>And at the other end of the spectrum a BTEC Extended diploma worth 3 A-levels is acceptable – but is generally only taught at regional colleges, not at schools</a:t>
            </a:r>
          </a:p>
          <a:p>
            <a:endParaRPr lang="en-US"/>
          </a:p>
          <a:p>
            <a:endParaRPr lang="en-US"/>
          </a:p>
          <a:p>
            <a:r>
              <a:rPr lang="en-US"/>
              <a:t>And if your school does BTEC Diplomas which are worth 2 A-levels then that’s fine with an A-Level   or Another single award BTEC or OCR</a:t>
            </a:r>
          </a:p>
          <a:p>
            <a:endParaRPr lang="en-US"/>
          </a:p>
          <a:p>
            <a:r>
              <a:rPr lang="en-US"/>
              <a:t>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 is unfortunately not acceptable to get on the Pathway Programme nor to come to Queen’s at all is</a:t>
            </a:r>
          </a:p>
          <a:p>
            <a:endParaRPr lang="en-US"/>
          </a:p>
          <a:p>
            <a:r>
              <a:rPr lang="en-US"/>
              <a:t>A single A-level and TWO Single Award BTEC’s or OCRS</a:t>
            </a:r>
          </a:p>
          <a:p>
            <a:endParaRPr lang="en-US"/>
          </a:p>
          <a:p>
            <a:r>
              <a:rPr lang="en-US"/>
              <a:t>Or indeed three single award BTEC’s or OCR’s</a:t>
            </a:r>
          </a:p>
          <a:p>
            <a:r>
              <a:rPr lang="en-US"/>
              <a:t>16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They must meet just ONE of these Section B criteria but they need to let us know all that apply to them </a:t>
            </a:r>
          </a:p>
          <a:p>
            <a:endParaRPr lang="en-US"/>
          </a:p>
          <a:p>
            <a:r>
              <a:rPr lang="en-US"/>
              <a:t>*definition of carer - A carer is someone who ‘cares, unpaid, for a friend or family member who due to illness, disability, a mental health problem or an addiction cannot cope without their support’ (Carers Trust, n.d). Please tell us about this on your personal statement.</a:t>
            </a:r>
          </a:p>
          <a:p>
            <a:r>
              <a:rPr lang="en-US"/>
              <a:t> </a:t>
            </a:r>
          </a:p>
          <a:p>
            <a:r>
              <a:rPr lang="en-US"/>
              <a:t>For postcode say “by the Northern Ireland Statistics Research Agency” and this looks at a number of things like how close hospitals and leisure centres are to the post code, availability of buses and doctors offices as well as looking at average incomes.”</a:t>
            </a:r>
          </a:p>
          <a:p>
            <a:endParaRPr lang="en-US"/>
          </a:p>
          <a:p>
            <a:r>
              <a:rPr lang="en-US"/>
              <a:t>Highlight the note at the bottom to tick ALL that apply because the applications are initially shortlisted based on the different Section B categories that apply to them so the more they tick the higher they will be on the shortlist.</a:t>
            </a:r>
          </a:p>
          <a:p>
            <a:r>
              <a:rPr lang="en-US"/>
              <a:t>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now for applying? </a:t>
            </a:r>
          </a:p>
          <a:p>
            <a:endParaRPr lang="en-US"/>
          </a:p>
          <a:p>
            <a:r>
              <a:rPr lang="en-US"/>
              <a:t>We expect 500 applications for 300 places so you do have a pretty good chance of getting on the programme</a:t>
            </a:r>
          </a:p>
          <a:p>
            <a:endParaRPr lang="en-US"/>
          </a:p>
          <a:p>
            <a:r>
              <a:rPr lang="en-US"/>
              <a:t>Go to this web site or just Google “Queen’s University Belfast Pathway Programme” – ‘Applications for the 2026 Programme’</a:t>
            </a:r>
          </a:p>
          <a:p>
            <a:r>
              <a:rPr lang="en-US"/>
              <a:t>18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Read Slide </a:t>
            </a:r>
          </a:p>
          <a:p>
            <a:endParaRPr lang="en-US"/>
          </a:p>
          <a:p>
            <a:r>
              <a:rPr lang="en-US"/>
              <a:t>MDBS, Law etc. Oversubscribed – Social Work, Psychology etc. Less so </a:t>
            </a:r>
          </a:p>
          <a:p>
            <a:r>
              <a:rPr lang="en-US"/>
              <a:t>21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web link takes you to this web page. The first part is the instructions in the red part.  Please read all of these before applying and have all the information you need</a:t>
            </a:r>
          </a:p>
          <a:p>
            <a:endParaRPr lang="en-US"/>
          </a:p>
          <a:p>
            <a:r>
              <a:rPr lang="en-US"/>
              <a:t>To check your postcode, download the Postcode Checker 2026 in the Media Section of the web site and use Ctrl+F to search for your postcode (with the space in the middle). If it says “Meets Postcode Criteria” then they meet the Postcode criteria in Section B. If it says “Does not meet Criteria” then they don’t meet it.  You can still apply  however particularly if you meet other criteria in section B </a:t>
            </a:r>
          </a:p>
          <a:p>
            <a:endParaRPr lang="en-US"/>
          </a:p>
          <a:p>
            <a:r>
              <a:rPr lang="en-US"/>
              <a:t> Then tell them to apply by clicking the “THE ONLINE APPLICATION IS AVAILABLE HERE!”.</a:t>
            </a:r>
          </a:p>
          <a:p>
            <a:r>
              <a:rPr lang="en-US"/>
              <a:t>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Read out each point and </a:t>
            </a:r>
          </a:p>
          <a:p>
            <a:endParaRPr lang="en-US"/>
          </a:p>
          <a:p>
            <a:r>
              <a:rPr lang="en-US"/>
              <a:t>Click</a:t>
            </a:r>
          </a:p>
          <a:p>
            <a:endParaRPr lang="en-US"/>
          </a:p>
          <a:p>
            <a:r>
              <a:rPr lang="en-US"/>
              <a:t>Then apply now – applications open on 30th September 2024</a:t>
            </a:r>
          </a:p>
          <a:p>
            <a:endParaRPr lang="en-US"/>
          </a:p>
          <a:p>
            <a:r>
              <a:rPr lang="en-US"/>
              <a:t>Click</a:t>
            </a:r>
          </a:p>
          <a:p>
            <a:endParaRPr lang="en-US"/>
          </a:p>
          <a:p>
            <a:r>
              <a:rPr lang="en-US"/>
              <a:t>22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Any Questions.</a:t>
            </a:r>
          </a:p>
          <a:p>
            <a:r>
              <a:rPr lang="en-US"/>
              <a:t>24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Would like to study at Queen’s / consider Queens to be high up in their options</a:t>
            </a:r>
          </a:p>
          <a:p>
            <a:r>
              <a:rPr lang="en-US"/>
              <a:t>Are in their first year of a 2 year Level 3 Programme like A-Levels or BTEC</a:t>
            </a:r>
          </a:p>
          <a:p>
            <a:r>
              <a:rPr lang="en-US"/>
              <a:t>And could use a bit of extra encouragement and support to get to Queen’s</a:t>
            </a:r>
          </a:p>
          <a:p>
            <a:endParaRPr lang="en-US"/>
          </a:p>
          <a:p>
            <a:r>
              <a:rPr lang="en-US"/>
              <a:t>Then The Pathway Opportunity Programme could be for you</a:t>
            </a:r>
          </a:p>
          <a:p>
            <a:endParaRPr lang="en-US"/>
          </a:p>
          <a:p>
            <a:endParaRPr lang="en-US"/>
          </a:p>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Because …… Statistics show that we have lower participation from students…</a:t>
            </a:r>
          </a:p>
          <a:p>
            <a:r>
              <a:rPr lang="en-US"/>
              <a:t>Whose parents did not attend university</a:t>
            </a:r>
          </a:p>
          <a:p>
            <a:r>
              <a:rPr lang="en-US"/>
              <a:t>From low income households</a:t>
            </a:r>
          </a:p>
          <a:p>
            <a:r>
              <a:rPr lang="en-US"/>
              <a:t>From certain neighbourhoods that don’t traditionally have students going to university</a:t>
            </a:r>
          </a:p>
          <a:p>
            <a:r>
              <a:rPr lang="en-US"/>
              <a:t>Who are young carers – for a child or an elderly parent or grandparent</a:t>
            </a:r>
          </a:p>
          <a:p>
            <a:r>
              <a:rPr lang="en-US"/>
              <a:t>Who are care experienced – either Foster Care or Residential Care</a:t>
            </a:r>
          </a:p>
          <a:p>
            <a:r>
              <a:rPr lang="en-US"/>
              <a:t>Who are refugees/Asylum Seekers/Newcomers</a:t>
            </a:r>
          </a:p>
          <a:p>
            <a:endParaRPr lang="en-US"/>
          </a:p>
          <a:p>
            <a:r>
              <a:rPr lang="en-US"/>
              <a:t>Queen’s works to widen participation for these groups – and the Pathway Programme is one way they do that.</a:t>
            </a:r>
          </a:p>
          <a:p>
            <a:endParaRPr lang="en-US"/>
          </a:p>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Benefits:</a:t>
            </a:r>
          </a:p>
          <a:p>
            <a:r>
              <a:rPr lang="en-US"/>
              <a:t>All participants who complete the programme receive a guaranteed conditional offer of a place at Queen’s University within your Pathway subject, or a guaranteed interview for courses that have interviews (Medicine, Dentistry, Pharmacy, Social Work and Nursing &amp; Midwifery)</a:t>
            </a:r>
          </a:p>
          <a:p>
            <a:r>
              <a:rPr lang="en-US"/>
              <a:t>Be eligible for an offer reduced by up to two A-Level grades (depending on performance and course applied for). Explain that a 2 grade reduction will take a standard offer for Law of AAA down to ABB and will take a standard offer of ABB for History down to BBC.</a:t>
            </a:r>
          </a:p>
          <a:p>
            <a:r>
              <a:rPr lang="en-US"/>
              <a:t>Receive a £1000 support bursary upon 1st year entry at Queen’s – provided by Kilwaughter Minerals, a major supporter of the Pathway programme since it started in 2017</a:t>
            </a:r>
          </a:p>
          <a:p>
            <a:r>
              <a:rPr lang="en-US"/>
              <a:t>Receive UCAS Application Advice – you’ll hear from the lady at Queen’s who reads your UCAS applications</a:t>
            </a:r>
          </a:p>
          <a:p>
            <a:r>
              <a:rPr lang="en-US"/>
              <a:t>Experience a bit of University Life</a:t>
            </a:r>
          </a:p>
          <a:p>
            <a:r>
              <a:rPr lang="en-US"/>
              <a:t>Receive support upon arriving at Queen’s from the POP TEAM and the other services at Queens you will be connected with on the programme.  This will help you get settled in when you arrive.  The POP team will be be there to support you, as Pathway Students, through their time at Queen’s</a:t>
            </a:r>
          </a:p>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what is the path?”</a:t>
            </a:r>
          </a:p>
          <a:p>
            <a:r>
              <a:rPr lang="en-US"/>
              <a:t>Each box comes up with a click to talk the students through the steps:</a:t>
            </a:r>
          </a:p>
          <a:p>
            <a:r>
              <a:rPr lang="en-US"/>
              <a:t>Apply by 3rd November (applications open on 29th September)</a:t>
            </a:r>
          </a:p>
          <a:p>
            <a:r>
              <a:rPr lang="en-US"/>
              <a:t>Welcome event on campus in January and a first chance to meet the academics and lecturers from their Pathway subject</a:t>
            </a:r>
          </a:p>
          <a:p>
            <a:r>
              <a:rPr lang="en-US"/>
              <a:t>Online subject skills sessions (specific to their pathway) on the VLE over the February mid-term break to get them started in their subject – 4-5 hours work online</a:t>
            </a:r>
          </a:p>
          <a:p>
            <a:r>
              <a:rPr lang="en-US"/>
              <a:t>Back to campus in March for Academic Skills such as study skills and exam preparation </a:t>
            </a:r>
          </a:p>
          <a:p>
            <a:r>
              <a:rPr lang="en-US"/>
              <a:t>A day on campus in April to work with their subject academics – learning in the subject schools at QUB.</a:t>
            </a:r>
          </a:p>
          <a:p>
            <a:r>
              <a:rPr lang="en-US"/>
              <a:t>Then after they’ve done their AS exams, another day on campus in June for the University Information Session to learn more about University; admissions, finance and accommodation,  but also to get ready for the summer residential…</a:t>
            </a:r>
          </a:p>
          <a:p>
            <a:r>
              <a:rPr lang="en-US"/>
              <a:t>Week-long on campus residential summer school in either June or July (depending on their Pathway) where they work in their subjects and complete an academic assessment</a:t>
            </a:r>
          </a:p>
          <a:p>
            <a:r>
              <a:rPr lang="en-US"/>
              <a:t>Return in September for an on campus Next Steps session to focus on their next steps with their UCAS application, and get connected to the range of support services at Queens </a:t>
            </a:r>
          </a:p>
          <a:p>
            <a:r>
              <a:rPr lang="en-US"/>
              <a:t>Finish off in November/December 2025 with an on campus Celebration event where you come down on a Saturday with your family for a graduation of sorts to celebrate completing the programme</a:t>
            </a:r>
          </a:p>
          <a:p>
            <a:endParaRPr lang="en-US"/>
          </a:p>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Describe the residential.</a:t>
            </a:r>
          </a:p>
          <a:p>
            <a:endParaRPr lang="en-US"/>
          </a:p>
          <a:p>
            <a:r>
              <a:rPr lang="en-US"/>
              <a:t>In either the last week of June or the first week of July – depending on your Pathway</a:t>
            </a:r>
          </a:p>
          <a:p>
            <a:endParaRPr lang="en-US"/>
          </a:p>
          <a:p>
            <a:r>
              <a:rPr lang="en-US"/>
              <a:t>You arrive on Monday morning and finish on the Friday after you complete your assessment.  Experience learning in lecture halls, laboratories, mock courtrooms and completing field trips.  Evenings include free time in Elms Village, off site activities and breakfast lunch and dinner is included for the week.</a:t>
            </a:r>
          </a:p>
          <a:p>
            <a:endParaRPr lang="en-US"/>
          </a:p>
          <a:p>
            <a:r>
              <a:rPr lang="en-US"/>
              <a:t>You will meet your fellow Pathway students, experience studying like an undergraduate, attend lectures from top academics and work on group projects with current undergraduate student assistants.  </a:t>
            </a:r>
          </a:p>
          <a:p>
            <a:endParaRPr lang="en-US"/>
          </a:p>
          <a:p>
            <a:r>
              <a:rPr lang="en-US"/>
              <a:t>The Assessment will look different for each pathway – some complete a project and deliver a presentation, some sit a short test, some complete group work etc.  Marks and grade reduction offers are sent out start of September. </a:t>
            </a:r>
          </a:p>
          <a:p>
            <a:endParaRPr lang="en-US"/>
          </a:p>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Read slide</a:t>
            </a:r>
          </a:p>
          <a:p>
            <a:r>
              <a:rPr lang="en-US"/>
              <a:t>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 is required to be eligible to apply?</a:t>
            </a:r>
          </a:p>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5.png"/><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64786" y="499500"/>
            <a:ext cx="10452673" cy="8092514"/>
            <a:chOff x="0" y="0"/>
            <a:chExt cx="13936897" cy="10790019"/>
          </a:xfrm>
        </p:grpSpPr>
        <p:grpSp>
          <p:nvGrpSpPr>
            <p:cNvPr id="3" name="Group 3"/>
            <p:cNvGrpSpPr/>
            <p:nvPr/>
          </p:nvGrpSpPr>
          <p:grpSpPr>
            <a:xfrm>
              <a:off x="0" y="430870"/>
              <a:ext cx="13324611" cy="10359148"/>
              <a:chOff x="0" y="0"/>
              <a:chExt cx="2632022" cy="2046252"/>
            </a:xfrm>
          </p:grpSpPr>
          <p:sp>
            <p:nvSpPr>
              <p:cNvPr id="4" name="Freeform 4"/>
              <p:cNvSpPr/>
              <p:nvPr/>
            </p:nvSpPr>
            <p:spPr>
              <a:xfrm>
                <a:off x="0" y="0"/>
                <a:ext cx="2632022" cy="2046251"/>
              </a:xfrm>
              <a:custGeom>
                <a:avLst/>
                <a:gdLst/>
                <a:ahLst/>
                <a:cxnLst/>
                <a:rect l="l" t="t" r="r" b="b"/>
                <a:pathLst>
                  <a:path w="2632022" h="2046251">
                    <a:moveTo>
                      <a:pt x="39510" y="0"/>
                    </a:moveTo>
                    <a:lnTo>
                      <a:pt x="2592512" y="0"/>
                    </a:lnTo>
                    <a:cubicBezTo>
                      <a:pt x="2614333" y="0"/>
                      <a:pt x="2632022" y="17689"/>
                      <a:pt x="2632022" y="39510"/>
                    </a:cubicBezTo>
                    <a:lnTo>
                      <a:pt x="2632022" y="2006742"/>
                    </a:lnTo>
                    <a:cubicBezTo>
                      <a:pt x="2632022" y="2017220"/>
                      <a:pt x="2627859" y="2027270"/>
                      <a:pt x="2620450" y="2034679"/>
                    </a:cubicBezTo>
                    <a:cubicBezTo>
                      <a:pt x="2613040" y="2042089"/>
                      <a:pt x="2602991" y="2046251"/>
                      <a:pt x="2592512" y="2046251"/>
                    </a:cubicBezTo>
                    <a:lnTo>
                      <a:pt x="39510" y="2046251"/>
                    </a:lnTo>
                    <a:cubicBezTo>
                      <a:pt x="17689" y="2046251"/>
                      <a:pt x="0" y="2028562"/>
                      <a:pt x="0" y="2006742"/>
                    </a:cubicBezTo>
                    <a:lnTo>
                      <a:pt x="0" y="39510"/>
                    </a:lnTo>
                    <a:cubicBezTo>
                      <a:pt x="0" y="17689"/>
                      <a:pt x="17689" y="0"/>
                      <a:pt x="39510" y="0"/>
                    </a:cubicBezTo>
                    <a:close/>
                  </a:path>
                </a:pathLst>
              </a:custGeom>
              <a:solidFill>
                <a:srgbClr val="D6000D"/>
              </a:solidFill>
            </p:spPr>
            <p:txBody>
              <a:bodyPr/>
              <a:lstStyle/>
              <a:p>
                <a:endParaRPr lang="en-GB"/>
              </a:p>
            </p:txBody>
          </p:sp>
          <p:sp>
            <p:nvSpPr>
              <p:cNvPr id="5" name="TextBox 5"/>
              <p:cNvSpPr txBox="1"/>
              <p:nvPr/>
            </p:nvSpPr>
            <p:spPr>
              <a:xfrm>
                <a:off x="0" y="-28575"/>
                <a:ext cx="2632022" cy="2074827"/>
              </a:xfrm>
              <a:prstGeom prst="rect">
                <a:avLst/>
              </a:prstGeom>
            </p:spPr>
            <p:txBody>
              <a:bodyPr lIns="50800" tIns="50800" rIns="50800" bIns="50800" rtlCol="0" anchor="ctr"/>
              <a:lstStyle/>
              <a:p>
                <a:pPr algn="ctr">
                  <a:lnSpc>
                    <a:spcPts val="2430"/>
                  </a:lnSpc>
                </a:pPr>
                <a:endParaRPr/>
              </a:p>
            </p:txBody>
          </p:sp>
        </p:grpSp>
        <p:sp>
          <p:nvSpPr>
            <p:cNvPr id="6" name="Freeform 6"/>
            <p:cNvSpPr/>
            <p:nvPr/>
          </p:nvSpPr>
          <p:spPr>
            <a:xfrm>
              <a:off x="593187" y="0"/>
              <a:ext cx="13343710" cy="10002223"/>
            </a:xfrm>
            <a:custGeom>
              <a:avLst/>
              <a:gdLst/>
              <a:ahLst/>
              <a:cxnLst/>
              <a:rect l="l" t="t" r="r" b="b"/>
              <a:pathLst>
                <a:path w="13343710" h="10002223">
                  <a:moveTo>
                    <a:pt x="0" y="0"/>
                  </a:moveTo>
                  <a:lnTo>
                    <a:pt x="13343710" y="0"/>
                  </a:lnTo>
                  <a:lnTo>
                    <a:pt x="13343710" y="10002223"/>
                  </a:lnTo>
                  <a:lnTo>
                    <a:pt x="0" y="10002223"/>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GB"/>
            </a:p>
          </p:txBody>
        </p:sp>
      </p:grpSp>
      <p:sp>
        <p:nvSpPr>
          <p:cNvPr id="7" name="Freeform 7"/>
          <p:cNvSpPr/>
          <p:nvPr/>
        </p:nvSpPr>
        <p:spPr>
          <a:xfrm>
            <a:off x="16067023" y="-1557900"/>
            <a:ext cx="1451402" cy="4114800"/>
          </a:xfrm>
          <a:custGeom>
            <a:avLst/>
            <a:gdLst/>
            <a:ahLst/>
            <a:cxnLst/>
            <a:rect l="l" t="t" r="r" b="b"/>
            <a:pathLst>
              <a:path w="1451402" h="4114800">
                <a:moveTo>
                  <a:pt x="0" y="0"/>
                </a:moveTo>
                <a:lnTo>
                  <a:pt x="1451402" y="0"/>
                </a:lnTo>
                <a:lnTo>
                  <a:pt x="145140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Freeform 8"/>
          <p:cNvSpPr/>
          <p:nvPr/>
        </p:nvSpPr>
        <p:spPr>
          <a:xfrm>
            <a:off x="16067023" y="7200900"/>
            <a:ext cx="1451402" cy="4114800"/>
          </a:xfrm>
          <a:custGeom>
            <a:avLst/>
            <a:gdLst/>
            <a:ahLst/>
            <a:cxnLst/>
            <a:rect l="l" t="t" r="r" b="b"/>
            <a:pathLst>
              <a:path w="1451402" h="4114800">
                <a:moveTo>
                  <a:pt x="0" y="0"/>
                </a:moveTo>
                <a:lnTo>
                  <a:pt x="1451402" y="0"/>
                </a:lnTo>
                <a:lnTo>
                  <a:pt x="145140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9" name="Group 9"/>
          <p:cNvGrpSpPr/>
          <p:nvPr/>
        </p:nvGrpSpPr>
        <p:grpSpPr>
          <a:xfrm>
            <a:off x="283997" y="3406418"/>
            <a:ext cx="7280789" cy="3361563"/>
            <a:chOff x="0" y="0"/>
            <a:chExt cx="9707719" cy="4482084"/>
          </a:xfrm>
        </p:grpSpPr>
        <p:sp>
          <p:nvSpPr>
            <p:cNvPr id="10" name="Freeform 10"/>
            <p:cNvSpPr/>
            <p:nvPr/>
          </p:nvSpPr>
          <p:spPr>
            <a:xfrm>
              <a:off x="0" y="0"/>
              <a:ext cx="9707718" cy="4482084"/>
            </a:xfrm>
            <a:custGeom>
              <a:avLst/>
              <a:gdLst/>
              <a:ahLst/>
              <a:cxnLst/>
              <a:rect l="l" t="t" r="r" b="b"/>
              <a:pathLst>
                <a:path w="9707718" h="4482084">
                  <a:moveTo>
                    <a:pt x="0" y="0"/>
                  </a:moveTo>
                  <a:lnTo>
                    <a:pt x="9707718" y="0"/>
                  </a:lnTo>
                  <a:lnTo>
                    <a:pt x="9707718" y="4482084"/>
                  </a:lnTo>
                  <a:lnTo>
                    <a:pt x="0" y="4482084"/>
                  </a:lnTo>
                  <a:close/>
                </a:path>
              </a:pathLst>
            </a:custGeom>
            <a:solidFill>
              <a:srgbClr val="000000">
                <a:alpha val="0"/>
              </a:srgbClr>
            </a:solidFill>
          </p:spPr>
          <p:txBody>
            <a:bodyPr/>
            <a:lstStyle/>
            <a:p>
              <a:endParaRPr lang="en-GB"/>
            </a:p>
          </p:txBody>
        </p:sp>
        <p:sp>
          <p:nvSpPr>
            <p:cNvPr id="11" name="TextBox 11"/>
            <p:cNvSpPr txBox="1"/>
            <p:nvPr/>
          </p:nvSpPr>
          <p:spPr>
            <a:xfrm>
              <a:off x="0" y="76200"/>
              <a:ext cx="9707719" cy="4405884"/>
            </a:xfrm>
            <a:prstGeom prst="rect">
              <a:avLst/>
            </a:prstGeom>
          </p:spPr>
          <p:txBody>
            <a:bodyPr lIns="0" tIns="0" rIns="0" bIns="0" rtlCol="0" anchor="b"/>
            <a:lstStyle/>
            <a:p>
              <a:pPr algn="l">
                <a:lnSpc>
                  <a:spcPts val="7559"/>
                </a:lnSpc>
              </a:pPr>
              <a:r>
                <a:rPr lang="en-US" sz="6999" b="1">
                  <a:solidFill>
                    <a:srgbClr val="000000"/>
                  </a:solidFill>
                  <a:latin typeface="Brandon Text 1 Bold"/>
                  <a:ea typeface="Brandon Text 1 Bold"/>
                  <a:cs typeface="Brandon Text 1 Bold"/>
                  <a:sym typeface="Brandon Text 1 Bold"/>
                </a:rPr>
                <a:t>PATHWAY OPPORTUNITY PROGRAMME</a:t>
              </a:r>
            </a:p>
          </p:txBody>
        </p:sp>
      </p:grpSp>
      <p:grpSp>
        <p:nvGrpSpPr>
          <p:cNvPr id="12" name="Group 12"/>
          <p:cNvGrpSpPr>
            <a:grpSpLocks noChangeAspect="1"/>
          </p:cNvGrpSpPr>
          <p:nvPr/>
        </p:nvGrpSpPr>
        <p:grpSpPr>
          <a:xfrm>
            <a:off x="486848" y="499500"/>
            <a:ext cx="2748253" cy="1058400"/>
            <a:chOff x="0" y="0"/>
            <a:chExt cx="3664338" cy="1411200"/>
          </a:xfrm>
        </p:grpSpPr>
        <p:sp>
          <p:nvSpPr>
            <p:cNvPr id="13" name="Freeform 13"/>
            <p:cNvSpPr/>
            <p:nvPr/>
          </p:nvSpPr>
          <p:spPr>
            <a:xfrm>
              <a:off x="0" y="0"/>
              <a:ext cx="3664331" cy="1411224"/>
            </a:xfrm>
            <a:custGeom>
              <a:avLst/>
              <a:gdLst/>
              <a:ahLst/>
              <a:cxnLst/>
              <a:rect l="l" t="t" r="r" b="b"/>
              <a:pathLst>
                <a:path w="3664331" h="1411224">
                  <a:moveTo>
                    <a:pt x="0" y="0"/>
                  </a:moveTo>
                  <a:lnTo>
                    <a:pt x="3664331" y="0"/>
                  </a:lnTo>
                  <a:lnTo>
                    <a:pt x="3664331" y="1411224"/>
                  </a:lnTo>
                  <a:lnTo>
                    <a:pt x="0" y="1411224"/>
                  </a:lnTo>
                  <a:lnTo>
                    <a:pt x="0" y="0"/>
                  </a:lnTo>
                  <a:close/>
                </a:path>
              </a:pathLst>
            </a:custGeom>
            <a:blipFill>
              <a:blip r:embed="rId6"/>
              <a:stretch>
                <a:fillRect t="-38" b="-37"/>
              </a:stretch>
            </a:blipFill>
          </p:spPr>
          <p:txBody>
            <a:bodyPr/>
            <a:lstStyle/>
            <a:p>
              <a:endParaRPr lang="en-GB"/>
            </a:p>
          </p:txBody>
        </p:sp>
      </p:grpSp>
      <p:sp>
        <p:nvSpPr>
          <p:cNvPr id="14" name="TextBox 14"/>
          <p:cNvSpPr txBox="1"/>
          <p:nvPr/>
        </p:nvSpPr>
        <p:spPr>
          <a:xfrm>
            <a:off x="283997" y="6701306"/>
            <a:ext cx="7280789" cy="613410"/>
          </a:xfrm>
          <a:prstGeom prst="rect">
            <a:avLst/>
          </a:prstGeom>
        </p:spPr>
        <p:txBody>
          <a:bodyPr lIns="0" tIns="0" rIns="0" bIns="0" rtlCol="0" anchor="t">
            <a:spAutoFit/>
          </a:bodyPr>
          <a:lstStyle/>
          <a:p>
            <a:pPr algn="l">
              <a:lnSpc>
                <a:spcPts val="5040"/>
              </a:lnSpc>
            </a:pPr>
            <a:r>
              <a:rPr lang="en-US" sz="3600">
                <a:solidFill>
                  <a:srgbClr val="000000"/>
                </a:solidFill>
                <a:latin typeface="Brandon Text 2"/>
                <a:ea typeface="Brandon Text 2"/>
                <a:cs typeface="Brandon Text 2"/>
                <a:sym typeface="Brandon Text 2"/>
              </a:rPr>
              <a:t>2026 programme</a:t>
            </a:r>
          </a:p>
        </p:txBody>
      </p:sp>
      <p:sp>
        <p:nvSpPr>
          <p:cNvPr id="15" name="Freeform 15"/>
          <p:cNvSpPr/>
          <p:nvPr/>
        </p:nvSpPr>
        <p:spPr>
          <a:xfrm>
            <a:off x="16067023" y="2653181"/>
            <a:ext cx="1451402" cy="4114800"/>
          </a:xfrm>
          <a:custGeom>
            <a:avLst/>
            <a:gdLst/>
            <a:ahLst/>
            <a:cxnLst/>
            <a:rect l="l" t="t" r="r" b="b"/>
            <a:pathLst>
              <a:path w="1451402" h="4114800">
                <a:moveTo>
                  <a:pt x="0" y="0"/>
                </a:moveTo>
                <a:lnTo>
                  <a:pt x="1451402" y="0"/>
                </a:lnTo>
                <a:lnTo>
                  <a:pt x="145140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275494" y="420680"/>
            <a:ext cx="10983806" cy="1216040"/>
            <a:chOff x="0" y="0"/>
            <a:chExt cx="14645074" cy="1621386"/>
          </a:xfrm>
        </p:grpSpPr>
        <p:sp>
          <p:nvSpPr>
            <p:cNvPr id="3" name="Freeform 3"/>
            <p:cNvSpPr/>
            <p:nvPr/>
          </p:nvSpPr>
          <p:spPr>
            <a:xfrm>
              <a:off x="0" y="0"/>
              <a:ext cx="14645075" cy="1621386"/>
            </a:xfrm>
            <a:custGeom>
              <a:avLst/>
              <a:gdLst/>
              <a:ahLst/>
              <a:cxnLst/>
              <a:rect l="l" t="t" r="r" b="b"/>
              <a:pathLst>
                <a:path w="14645075" h="1621386">
                  <a:moveTo>
                    <a:pt x="0" y="0"/>
                  </a:moveTo>
                  <a:lnTo>
                    <a:pt x="14645075" y="0"/>
                  </a:lnTo>
                  <a:lnTo>
                    <a:pt x="14645075" y="1621386"/>
                  </a:lnTo>
                  <a:lnTo>
                    <a:pt x="0" y="1621386"/>
                  </a:lnTo>
                  <a:close/>
                </a:path>
              </a:pathLst>
            </a:custGeom>
            <a:solidFill>
              <a:srgbClr val="000000">
                <a:alpha val="0"/>
              </a:srgbClr>
            </a:solidFill>
          </p:spPr>
          <p:txBody>
            <a:bodyPr/>
            <a:lstStyle/>
            <a:p>
              <a:endParaRPr lang="en-GB"/>
            </a:p>
          </p:txBody>
        </p:sp>
        <p:sp>
          <p:nvSpPr>
            <p:cNvPr id="4" name="TextBox 4"/>
            <p:cNvSpPr txBox="1"/>
            <p:nvPr/>
          </p:nvSpPr>
          <p:spPr>
            <a:xfrm>
              <a:off x="0" y="47625"/>
              <a:ext cx="14645074" cy="1573761"/>
            </a:xfrm>
            <a:prstGeom prst="rect">
              <a:avLst/>
            </a:prstGeom>
          </p:spPr>
          <p:txBody>
            <a:bodyPr lIns="0" tIns="0" rIns="0" bIns="0" rtlCol="0" anchor="ctr"/>
            <a:lstStyle/>
            <a:p>
              <a:pPr algn="l">
                <a:lnSpc>
                  <a:spcPts val="5248"/>
                </a:lnSpc>
              </a:pPr>
              <a:r>
                <a:rPr lang="en-US" sz="4859" b="1">
                  <a:solidFill>
                    <a:srgbClr val="E30613"/>
                  </a:solidFill>
                  <a:latin typeface="Brandon Text 1 Bold"/>
                  <a:ea typeface="Brandon Text 1 Bold"/>
                  <a:cs typeface="Brandon Text 1 Bold"/>
                  <a:sym typeface="Brandon Text 1 Bold"/>
                </a:rPr>
                <a:t>THE SUMMER SCHOOL RESIDENTIAL</a:t>
              </a:r>
            </a:p>
          </p:txBody>
        </p:sp>
      </p:grpSp>
      <p:sp>
        <p:nvSpPr>
          <p:cNvPr id="5" name="TextBox 5"/>
          <p:cNvSpPr txBox="1"/>
          <p:nvPr/>
        </p:nvSpPr>
        <p:spPr>
          <a:xfrm>
            <a:off x="6040427" y="2089963"/>
            <a:ext cx="11629931" cy="7577008"/>
          </a:xfrm>
          <a:prstGeom prst="rect">
            <a:avLst/>
          </a:prstGeom>
        </p:spPr>
        <p:txBody>
          <a:bodyPr lIns="0" tIns="0" rIns="0" bIns="0" rtlCol="0" anchor="t">
            <a:spAutoFit/>
          </a:bodyPr>
          <a:lstStyle/>
          <a:p>
            <a:pPr marL="702945" lvl="1" indent="-351155" algn="l">
              <a:lnSpc>
                <a:spcPts val="5594"/>
              </a:lnSpc>
              <a:buFont typeface="Arial"/>
              <a:buChar char="•"/>
            </a:pPr>
            <a:r>
              <a:rPr lang="en-US" sz="3850">
                <a:solidFill>
                  <a:srgbClr val="000000"/>
                </a:solidFill>
                <a:latin typeface="Brandon Text 1"/>
                <a:ea typeface="Brandon Text 1"/>
                <a:cs typeface="Brandon Text 1"/>
                <a:sym typeface="Brandon Text 1"/>
              </a:rPr>
              <a:t>Last week of June or first week of July (Pathway dependent).</a:t>
            </a:r>
            <a:endParaRPr lang="en-US" sz="3850"/>
          </a:p>
          <a:p>
            <a:pPr marL="702945" lvl="1" indent="-351155" algn="l">
              <a:lnSpc>
                <a:spcPts val="5594"/>
              </a:lnSpc>
              <a:buFont typeface="Arial"/>
              <a:buChar char="•"/>
            </a:pPr>
            <a:r>
              <a:rPr lang="en-US" sz="3850">
                <a:solidFill>
                  <a:srgbClr val="000000"/>
                </a:solidFill>
                <a:latin typeface="Brandon Text 1"/>
                <a:ea typeface="Brandon Text 1"/>
                <a:cs typeface="Brandon Text 1"/>
                <a:sym typeface="Brandon Text 1"/>
              </a:rPr>
              <a:t>Monday to Friday.</a:t>
            </a:r>
            <a:endParaRPr lang="en-US" sz="3850">
              <a:solidFill>
                <a:srgbClr val="000000"/>
              </a:solidFill>
              <a:latin typeface="Brandon Text 1"/>
              <a:ea typeface="Brandon Text 1"/>
              <a:cs typeface="Brandon Text 1"/>
            </a:endParaRPr>
          </a:p>
          <a:p>
            <a:pPr marL="702945" lvl="1" indent="-351155" algn="l">
              <a:lnSpc>
                <a:spcPts val="5594"/>
              </a:lnSpc>
              <a:buFont typeface="Arial"/>
              <a:buChar char="•"/>
            </a:pPr>
            <a:r>
              <a:rPr lang="en-US" sz="3850">
                <a:solidFill>
                  <a:srgbClr val="000000"/>
                </a:solidFill>
                <a:latin typeface="Brandon Text 1"/>
                <a:ea typeface="Brandon Text 1"/>
                <a:cs typeface="Brandon Text 1"/>
                <a:sym typeface="Brandon Text 1"/>
              </a:rPr>
              <a:t>Experience studying like an undergraduate by staying in a</a:t>
            </a:r>
            <a:r>
              <a:rPr lang="en-US" sz="3885">
                <a:solidFill>
                  <a:srgbClr val="000000"/>
                </a:solidFill>
                <a:latin typeface="Brandon Text 1"/>
                <a:sym typeface="Brandon Text 1"/>
              </a:rPr>
              <a:t> private en-suite room in Queen’s Elms. </a:t>
            </a:r>
            <a:endParaRPr lang="en-US" sz="3885">
              <a:solidFill>
                <a:srgbClr val="000000"/>
              </a:solidFill>
              <a:latin typeface="Brandon Text 1"/>
            </a:endParaRPr>
          </a:p>
          <a:p>
            <a:pPr marL="702945" lvl="1" indent="-351155" algn="l">
              <a:lnSpc>
                <a:spcPts val="5594"/>
              </a:lnSpc>
              <a:buFont typeface="Arial"/>
              <a:buChar char="•"/>
            </a:pPr>
            <a:r>
              <a:rPr lang="en-US" sz="3850">
                <a:solidFill>
                  <a:srgbClr val="000000"/>
                </a:solidFill>
                <a:latin typeface="Brandon Text 1"/>
                <a:ea typeface="Brandon Text 1"/>
                <a:cs typeface="Brandon Text 1"/>
                <a:sym typeface="Brandon Text 1"/>
              </a:rPr>
              <a:t>Experience lectures, labs, and hands-on workshops from your subject’s top academics.</a:t>
            </a:r>
            <a:endParaRPr lang="en-US" sz="3850">
              <a:solidFill>
                <a:srgbClr val="000000"/>
              </a:solidFill>
              <a:latin typeface="Brandon Text 1"/>
              <a:ea typeface="Brandon Text 1"/>
              <a:cs typeface="Brandon Text 1"/>
            </a:endParaRPr>
          </a:p>
          <a:p>
            <a:pPr marL="702945" lvl="1" indent="-351155" algn="l">
              <a:lnSpc>
                <a:spcPts val="5594"/>
              </a:lnSpc>
              <a:buFont typeface="Arial"/>
              <a:buChar char="•"/>
            </a:pPr>
            <a:r>
              <a:rPr lang="en-US" sz="3850">
                <a:solidFill>
                  <a:srgbClr val="000000"/>
                </a:solidFill>
                <a:latin typeface="Brandon Text 1"/>
                <a:ea typeface="Brandon Text 1"/>
                <a:cs typeface="Brandon Text 1"/>
                <a:sym typeface="Brandon Text 1"/>
              </a:rPr>
              <a:t>Work on group projects, attend team outings and get to know university campus better. </a:t>
            </a:r>
            <a:endParaRPr lang="en-US" sz="3850">
              <a:solidFill>
                <a:srgbClr val="000000"/>
              </a:solidFill>
              <a:latin typeface="Brandon Text 1"/>
              <a:ea typeface="Brandon Text 1"/>
              <a:cs typeface="Brandon Text 1"/>
            </a:endParaRPr>
          </a:p>
          <a:p>
            <a:pPr marL="702945" lvl="1" indent="-351155" algn="l">
              <a:lnSpc>
                <a:spcPts val="5594"/>
              </a:lnSpc>
              <a:buFont typeface="Arial"/>
              <a:buChar char="•"/>
            </a:pPr>
            <a:r>
              <a:rPr lang="en-US" sz="3850">
                <a:solidFill>
                  <a:srgbClr val="000000"/>
                </a:solidFill>
                <a:latin typeface="Brandon Text 1"/>
                <a:ea typeface="Brandon Text 1"/>
                <a:cs typeface="Brandon Text 1"/>
                <a:sym typeface="Brandon Text 1"/>
              </a:rPr>
              <a:t>Complete end of residential assessment. </a:t>
            </a:r>
            <a:endParaRPr lang="en-US" sz="3850">
              <a:solidFill>
                <a:srgbClr val="000000"/>
              </a:solidFill>
              <a:latin typeface="Brandon Text 1"/>
              <a:ea typeface="Brandon Text 1"/>
              <a:cs typeface="Brandon Text 1"/>
            </a:endParaRPr>
          </a:p>
          <a:p>
            <a:pPr marL="702945" lvl="1" indent="-351155" algn="l">
              <a:lnSpc>
                <a:spcPts val="3356"/>
              </a:lnSpc>
            </a:pPr>
            <a:endParaRPr lang="en-US" sz="3885">
              <a:solidFill>
                <a:srgbClr val="000000"/>
              </a:solidFill>
              <a:latin typeface="Brandon Text 1"/>
              <a:ea typeface="Brandon Text 1"/>
              <a:cs typeface="Brandon Text 1"/>
            </a:endParaRPr>
          </a:p>
        </p:txBody>
      </p:sp>
      <p:sp>
        <p:nvSpPr>
          <p:cNvPr id="6" name="Freeform 6"/>
          <p:cNvSpPr/>
          <p:nvPr/>
        </p:nvSpPr>
        <p:spPr>
          <a:xfrm>
            <a:off x="0" y="5324109"/>
            <a:ext cx="4652711" cy="4962891"/>
          </a:xfrm>
          <a:custGeom>
            <a:avLst/>
            <a:gdLst/>
            <a:ahLst/>
            <a:cxnLst/>
            <a:rect l="l" t="t" r="r" b="b"/>
            <a:pathLst>
              <a:path w="4652711" h="4962891">
                <a:moveTo>
                  <a:pt x="0" y="0"/>
                </a:moveTo>
                <a:lnTo>
                  <a:pt x="4652711" y="0"/>
                </a:lnTo>
                <a:lnTo>
                  <a:pt x="4652711" y="4962891"/>
                </a:lnTo>
                <a:lnTo>
                  <a:pt x="0" y="49628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7" name="Group 7"/>
          <p:cNvGrpSpPr>
            <a:grpSpLocks noChangeAspect="1"/>
          </p:cNvGrpSpPr>
          <p:nvPr/>
        </p:nvGrpSpPr>
        <p:grpSpPr>
          <a:xfrm>
            <a:off x="305361" y="499500"/>
            <a:ext cx="2748253" cy="1058400"/>
            <a:chOff x="0" y="0"/>
            <a:chExt cx="3664338" cy="1411200"/>
          </a:xfrm>
        </p:grpSpPr>
        <p:sp>
          <p:nvSpPr>
            <p:cNvPr id="8" name="Freeform 8"/>
            <p:cNvSpPr/>
            <p:nvPr/>
          </p:nvSpPr>
          <p:spPr>
            <a:xfrm>
              <a:off x="0" y="0"/>
              <a:ext cx="3664331" cy="1411224"/>
            </a:xfrm>
            <a:custGeom>
              <a:avLst/>
              <a:gdLst/>
              <a:ahLst/>
              <a:cxnLst/>
              <a:rect l="l" t="t" r="r" b="b"/>
              <a:pathLst>
                <a:path w="3664331" h="1411224">
                  <a:moveTo>
                    <a:pt x="0" y="0"/>
                  </a:moveTo>
                  <a:lnTo>
                    <a:pt x="3664331" y="0"/>
                  </a:lnTo>
                  <a:lnTo>
                    <a:pt x="3664331" y="1411224"/>
                  </a:lnTo>
                  <a:lnTo>
                    <a:pt x="0" y="1411224"/>
                  </a:lnTo>
                  <a:lnTo>
                    <a:pt x="0" y="0"/>
                  </a:lnTo>
                  <a:close/>
                </a:path>
              </a:pathLst>
            </a:custGeom>
            <a:blipFill>
              <a:blip r:embed="rId5"/>
              <a:stretch>
                <a:fillRect t="-38" b="-37"/>
              </a:stretch>
            </a:blipFill>
          </p:spPr>
          <p:txBody>
            <a:bodyPr/>
            <a:lstStyle/>
            <a:p>
              <a:endParaRPr lang="en-GB"/>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93330" y="4013976"/>
            <a:ext cx="870740" cy="638906"/>
          </a:xfrm>
          <a:custGeom>
            <a:avLst/>
            <a:gdLst/>
            <a:ahLst/>
            <a:cxnLst/>
            <a:rect l="l" t="t" r="r" b="b"/>
            <a:pathLst>
              <a:path w="870740" h="638906">
                <a:moveTo>
                  <a:pt x="0" y="0"/>
                </a:moveTo>
                <a:lnTo>
                  <a:pt x="870740" y="0"/>
                </a:lnTo>
                <a:lnTo>
                  <a:pt x="870740" y="638906"/>
                </a:lnTo>
                <a:lnTo>
                  <a:pt x="0" y="6389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a:off x="593330" y="5036564"/>
            <a:ext cx="870740" cy="638906"/>
          </a:xfrm>
          <a:custGeom>
            <a:avLst/>
            <a:gdLst/>
            <a:ahLst/>
            <a:cxnLst/>
            <a:rect l="l" t="t" r="r" b="b"/>
            <a:pathLst>
              <a:path w="870740" h="638906">
                <a:moveTo>
                  <a:pt x="0" y="0"/>
                </a:moveTo>
                <a:lnTo>
                  <a:pt x="870740" y="0"/>
                </a:lnTo>
                <a:lnTo>
                  <a:pt x="870740" y="638906"/>
                </a:lnTo>
                <a:lnTo>
                  <a:pt x="0" y="6389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593330" y="6059152"/>
            <a:ext cx="870740" cy="638906"/>
          </a:xfrm>
          <a:custGeom>
            <a:avLst/>
            <a:gdLst/>
            <a:ahLst/>
            <a:cxnLst/>
            <a:rect l="l" t="t" r="r" b="b"/>
            <a:pathLst>
              <a:path w="870740" h="638906">
                <a:moveTo>
                  <a:pt x="0" y="0"/>
                </a:moveTo>
                <a:lnTo>
                  <a:pt x="870740" y="0"/>
                </a:lnTo>
                <a:lnTo>
                  <a:pt x="870740" y="638906"/>
                </a:lnTo>
                <a:lnTo>
                  <a:pt x="0" y="6389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a:off x="11110115" y="3109115"/>
            <a:ext cx="7177885" cy="7177885"/>
          </a:xfrm>
          <a:custGeom>
            <a:avLst/>
            <a:gdLst/>
            <a:ahLst/>
            <a:cxnLst/>
            <a:rect l="l" t="t" r="r" b="b"/>
            <a:pathLst>
              <a:path w="7177885" h="7177885">
                <a:moveTo>
                  <a:pt x="0" y="0"/>
                </a:moveTo>
                <a:lnTo>
                  <a:pt x="7177885" y="0"/>
                </a:lnTo>
                <a:lnTo>
                  <a:pt x="7177885" y="7177885"/>
                </a:lnTo>
                <a:lnTo>
                  <a:pt x="0" y="7177885"/>
                </a:lnTo>
                <a:lnTo>
                  <a:pt x="0" y="0"/>
                </a:lnTo>
                <a:close/>
              </a:path>
            </a:pathLst>
          </a:custGeom>
          <a:blipFill>
            <a:blip r:embed="rId5"/>
            <a:stretch>
              <a:fillRect/>
            </a:stretch>
          </a:blipFill>
        </p:spPr>
        <p:txBody>
          <a:bodyPr/>
          <a:lstStyle/>
          <a:p>
            <a:endParaRPr lang="en-GB"/>
          </a:p>
        </p:txBody>
      </p:sp>
      <p:sp>
        <p:nvSpPr>
          <p:cNvPr id="6" name="TextBox 6"/>
          <p:cNvSpPr txBox="1"/>
          <p:nvPr/>
        </p:nvSpPr>
        <p:spPr>
          <a:xfrm>
            <a:off x="541580" y="522520"/>
            <a:ext cx="10105284" cy="2958846"/>
          </a:xfrm>
          <a:prstGeom prst="rect">
            <a:avLst/>
          </a:prstGeom>
        </p:spPr>
        <p:txBody>
          <a:bodyPr lIns="0" tIns="0" rIns="0" bIns="0" rtlCol="0" anchor="t">
            <a:spAutoFit/>
          </a:bodyPr>
          <a:lstStyle/>
          <a:p>
            <a:pPr algn="l">
              <a:lnSpc>
                <a:spcPts val="5832"/>
              </a:lnSpc>
            </a:pPr>
            <a:r>
              <a:rPr lang="en-US" sz="5400" b="1">
                <a:solidFill>
                  <a:srgbClr val="E30613"/>
                </a:solidFill>
                <a:latin typeface="Brandon Text 1 Bold"/>
                <a:ea typeface="Brandon Text 1 Bold"/>
                <a:cs typeface="Brandon Text 1 Bold"/>
                <a:sym typeface="Brandon Text 1 Bold"/>
              </a:rPr>
              <a:t>WHAT IS REQUIRED TO SUCCESSFULLY COMPLETE THE PROGRAMME? </a:t>
            </a:r>
          </a:p>
          <a:p>
            <a:pPr algn="l">
              <a:lnSpc>
                <a:spcPts val="5832"/>
              </a:lnSpc>
            </a:pPr>
            <a:endParaRPr lang="en-US" sz="5400" b="1">
              <a:solidFill>
                <a:srgbClr val="E30613"/>
              </a:solidFill>
              <a:latin typeface="Brandon Text 1 Bold"/>
              <a:ea typeface="Brandon Text 1 Bold"/>
              <a:cs typeface="Brandon Text 1 Bold"/>
              <a:sym typeface="Brandon Text 1 Bold"/>
            </a:endParaRPr>
          </a:p>
        </p:txBody>
      </p:sp>
      <p:sp>
        <p:nvSpPr>
          <p:cNvPr id="7" name="TextBox 7"/>
          <p:cNvSpPr txBox="1"/>
          <p:nvPr/>
        </p:nvSpPr>
        <p:spPr>
          <a:xfrm>
            <a:off x="1698998" y="3156740"/>
            <a:ext cx="9742300" cy="6493383"/>
          </a:xfrm>
          <a:prstGeom prst="rect">
            <a:avLst/>
          </a:prstGeom>
        </p:spPr>
        <p:txBody>
          <a:bodyPr lIns="0" tIns="0" rIns="0" bIns="0" rtlCol="0" anchor="t">
            <a:spAutoFit/>
          </a:bodyPr>
          <a:lstStyle/>
          <a:p>
            <a:pPr algn="l">
              <a:lnSpc>
                <a:spcPts val="4536"/>
              </a:lnSpc>
            </a:pPr>
            <a:endParaRPr/>
          </a:p>
          <a:p>
            <a:pPr algn="l">
              <a:lnSpc>
                <a:spcPts val="7560"/>
              </a:lnSpc>
            </a:pPr>
            <a:r>
              <a:rPr lang="en-US" sz="4200">
                <a:solidFill>
                  <a:srgbClr val="000000"/>
                </a:solidFill>
                <a:latin typeface="Brandon Text 1"/>
                <a:ea typeface="Brandon Text 1"/>
                <a:cs typeface="Brandon Text 1"/>
                <a:sym typeface="Brandon Text 1"/>
              </a:rPr>
              <a:t>Attend all events – 6 x 1 Day Events.</a:t>
            </a:r>
          </a:p>
          <a:p>
            <a:pPr algn="l">
              <a:lnSpc>
                <a:spcPts val="7560"/>
              </a:lnSpc>
            </a:pPr>
            <a:r>
              <a:rPr lang="en-US" sz="4200">
                <a:solidFill>
                  <a:srgbClr val="000000"/>
                </a:solidFill>
                <a:latin typeface="Brandon Text 1"/>
                <a:ea typeface="Brandon Text 1"/>
                <a:cs typeface="Brandon Text 1"/>
                <a:sym typeface="Brandon Text 1"/>
              </a:rPr>
              <a:t>Complete all Online coursework.</a:t>
            </a:r>
          </a:p>
          <a:p>
            <a:pPr algn="l">
              <a:lnSpc>
                <a:spcPts val="7560"/>
              </a:lnSpc>
            </a:pPr>
            <a:r>
              <a:rPr lang="en-US" sz="4200">
                <a:solidFill>
                  <a:srgbClr val="000000"/>
                </a:solidFill>
                <a:latin typeface="Brandon Text 1"/>
                <a:ea typeface="Brandon Text 1"/>
                <a:cs typeface="Brandon Text 1"/>
                <a:sym typeface="Brandon Text 1"/>
              </a:rPr>
              <a:t>Complete the Residential Summer School and final assessment.</a:t>
            </a:r>
          </a:p>
          <a:p>
            <a:pPr marL="760095" lvl="1" indent="-380048" algn="l">
              <a:lnSpc>
                <a:spcPts val="7560"/>
              </a:lnSpc>
            </a:pPr>
            <a:endParaRPr lang="en-US" sz="4200">
              <a:solidFill>
                <a:srgbClr val="000000"/>
              </a:solidFill>
              <a:latin typeface="Brandon Text 1"/>
              <a:ea typeface="Brandon Text 1"/>
              <a:cs typeface="Brandon Text 1"/>
              <a:sym typeface="Brandon Text 1"/>
            </a:endParaRPr>
          </a:p>
          <a:p>
            <a:pPr marL="760095" lvl="1" indent="-380048" algn="l">
              <a:lnSpc>
                <a:spcPts val="4536"/>
              </a:lnSpc>
            </a:pPr>
            <a:endParaRPr lang="en-US" sz="4200">
              <a:solidFill>
                <a:srgbClr val="000000"/>
              </a:solidFill>
              <a:latin typeface="Brandon Text 1"/>
              <a:ea typeface="Brandon Text 1"/>
              <a:cs typeface="Brandon Text 1"/>
              <a:sym typeface="Brandon Text 1"/>
            </a:endParaRPr>
          </a:p>
          <a:p>
            <a:pPr marL="760095" lvl="1" indent="-380048" algn="l">
              <a:lnSpc>
                <a:spcPts val="4536"/>
              </a:lnSpc>
            </a:pPr>
            <a:endParaRPr lang="en-US" sz="4200">
              <a:solidFill>
                <a:srgbClr val="000000"/>
              </a:solidFill>
              <a:latin typeface="Brandon Text 1"/>
              <a:ea typeface="Brandon Text 1"/>
              <a:cs typeface="Brandon Text 1"/>
              <a:sym typeface="Brandon Text 1"/>
            </a:endParaRPr>
          </a:p>
        </p:txBody>
      </p:sp>
      <p:grpSp>
        <p:nvGrpSpPr>
          <p:cNvPr id="8" name="Group 8"/>
          <p:cNvGrpSpPr>
            <a:grpSpLocks noChangeAspect="1"/>
          </p:cNvGrpSpPr>
          <p:nvPr/>
        </p:nvGrpSpPr>
        <p:grpSpPr>
          <a:xfrm>
            <a:off x="541580" y="8729100"/>
            <a:ext cx="2748253" cy="1058400"/>
            <a:chOff x="0" y="0"/>
            <a:chExt cx="3664338" cy="1411200"/>
          </a:xfrm>
        </p:grpSpPr>
        <p:sp>
          <p:nvSpPr>
            <p:cNvPr id="9" name="Freeform 9"/>
            <p:cNvSpPr/>
            <p:nvPr/>
          </p:nvSpPr>
          <p:spPr>
            <a:xfrm>
              <a:off x="0" y="0"/>
              <a:ext cx="3664331" cy="1411224"/>
            </a:xfrm>
            <a:custGeom>
              <a:avLst/>
              <a:gdLst/>
              <a:ahLst/>
              <a:cxnLst/>
              <a:rect l="l" t="t" r="r" b="b"/>
              <a:pathLst>
                <a:path w="3664331" h="1411224">
                  <a:moveTo>
                    <a:pt x="0" y="0"/>
                  </a:moveTo>
                  <a:lnTo>
                    <a:pt x="3664331" y="0"/>
                  </a:lnTo>
                  <a:lnTo>
                    <a:pt x="3664331" y="1411224"/>
                  </a:lnTo>
                  <a:lnTo>
                    <a:pt x="0" y="1411224"/>
                  </a:lnTo>
                  <a:lnTo>
                    <a:pt x="0" y="0"/>
                  </a:lnTo>
                  <a:close/>
                </a:path>
              </a:pathLst>
            </a:custGeom>
            <a:blipFill>
              <a:blip r:embed="rId6"/>
              <a:stretch>
                <a:fillRect t="-38" b="-37"/>
              </a:stretch>
            </a:blipFill>
          </p:spPr>
          <p:txBody>
            <a:bodyPr/>
            <a:lstStyle/>
            <a:p>
              <a:endParaRPr lang="en-GB"/>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6000D"/>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4682981" y="8653368"/>
            <a:ext cx="2745483" cy="1057334"/>
            <a:chOff x="0" y="0"/>
            <a:chExt cx="3660644" cy="1409778"/>
          </a:xfrm>
        </p:grpSpPr>
        <p:sp>
          <p:nvSpPr>
            <p:cNvPr id="3" name="Freeform 3"/>
            <p:cNvSpPr/>
            <p:nvPr/>
          </p:nvSpPr>
          <p:spPr>
            <a:xfrm>
              <a:off x="0" y="0"/>
              <a:ext cx="3660648" cy="1409827"/>
            </a:xfrm>
            <a:custGeom>
              <a:avLst/>
              <a:gdLst/>
              <a:ahLst/>
              <a:cxnLst/>
              <a:rect l="l" t="t" r="r" b="b"/>
              <a:pathLst>
                <a:path w="3660648" h="1409827">
                  <a:moveTo>
                    <a:pt x="0" y="0"/>
                  </a:moveTo>
                  <a:lnTo>
                    <a:pt x="3660648" y="0"/>
                  </a:lnTo>
                  <a:lnTo>
                    <a:pt x="3660648" y="1409827"/>
                  </a:lnTo>
                  <a:lnTo>
                    <a:pt x="0" y="1409827"/>
                  </a:lnTo>
                  <a:lnTo>
                    <a:pt x="0" y="0"/>
                  </a:lnTo>
                  <a:close/>
                </a:path>
              </a:pathLst>
            </a:custGeom>
            <a:blipFill>
              <a:blip r:embed="rId3"/>
              <a:stretch>
                <a:fillRect t="-38" b="-35"/>
              </a:stretch>
            </a:blipFill>
          </p:spPr>
          <p:txBody>
            <a:bodyPr/>
            <a:lstStyle/>
            <a:p>
              <a:endParaRPr lang="en-GB"/>
            </a:p>
          </p:txBody>
        </p:sp>
      </p:grpSp>
      <p:grpSp>
        <p:nvGrpSpPr>
          <p:cNvPr id="4" name="Group 4"/>
          <p:cNvGrpSpPr/>
          <p:nvPr/>
        </p:nvGrpSpPr>
        <p:grpSpPr>
          <a:xfrm>
            <a:off x="0" y="1954980"/>
            <a:ext cx="18288000" cy="6499485"/>
            <a:chOff x="0" y="0"/>
            <a:chExt cx="4816593" cy="1711799"/>
          </a:xfrm>
        </p:grpSpPr>
        <p:sp>
          <p:nvSpPr>
            <p:cNvPr id="5" name="Freeform 5"/>
            <p:cNvSpPr/>
            <p:nvPr/>
          </p:nvSpPr>
          <p:spPr>
            <a:xfrm>
              <a:off x="0" y="0"/>
              <a:ext cx="4816592" cy="1711799"/>
            </a:xfrm>
            <a:custGeom>
              <a:avLst/>
              <a:gdLst/>
              <a:ahLst/>
              <a:cxnLst/>
              <a:rect l="l" t="t" r="r" b="b"/>
              <a:pathLst>
                <a:path w="4816592" h="1711799">
                  <a:moveTo>
                    <a:pt x="0" y="0"/>
                  </a:moveTo>
                  <a:lnTo>
                    <a:pt x="4816592" y="0"/>
                  </a:lnTo>
                  <a:lnTo>
                    <a:pt x="4816592" y="1711799"/>
                  </a:lnTo>
                  <a:lnTo>
                    <a:pt x="0" y="1711799"/>
                  </a:lnTo>
                  <a:close/>
                </a:path>
              </a:pathLst>
            </a:custGeom>
            <a:solidFill>
              <a:srgbClr val="FFFFFF"/>
            </a:solidFill>
          </p:spPr>
          <p:txBody>
            <a:bodyPr/>
            <a:lstStyle/>
            <a:p>
              <a:endParaRPr lang="en-GB"/>
            </a:p>
          </p:txBody>
        </p:sp>
        <p:sp>
          <p:nvSpPr>
            <p:cNvPr id="6" name="TextBox 6"/>
            <p:cNvSpPr txBox="1"/>
            <p:nvPr/>
          </p:nvSpPr>
          <p:spPr>
            <a:xfrm>
              <a:off x="0" y="-28575"/>
              <a:ext cx="4816593" cy="1740374"/>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344046" y="569024"/>
            <a:ext cx="14338935" cy="1005078"/>
          </a:xfrm>
          <a:prstGeom prst="rect">
            <a:avLst/>
          </a:prstGeom>
        </p:spPr>
        <p:txBody>
          <a:bodyPr lIns="0" tIns="0" rIns="0" bIns="0" rtlCol="0" anchor="t">
            <a:spAutoFit/>
          </a:bodyPr>
          <a:lstStyle/>
          <a:p>
            <a:pPr algn="l">
              <a:lnSpc>
                <a:spcPts val="7776"/>
              </a:lnSpc>
            </a:pPr>
            <a:r>
              <a:rPr lang="en-US" sz="7200" b="1">
                <a:solidFill>
                  <a:srgbClr val="FFFFFF"/>
                </a:solidFill>
                <a:latin typeface="Brandon Text 1 Bold"/>
                <a:ea typeface="Brandon Text 1 Bold"/>
                <a:cs typeface="Brandon Text 1 Bold"/>
                <a:sym typeface="Brandon Text 1 Bold"/>
              </a:rPr>
              <a:t>ELIGIBILITY REQUIREMENTS</a:t>
            </a:r>
          </a:p>
        </p:txBody>
      </p:sp>
      <p:sp>
        <p:nvSpPr>
          <p:cNvPr id="8" name="TextBox 8"/>
          <p:cNvSpPr txBox="1"/>
          <p:nvPr/>
        </p:nvSpPr>
        <p:spPr>
          <a:xfrm>
            <a:off x="164740" y="2157412"/>
            <a:ext cx="18123260" cy="5972175"/>
          </a:xfrm>
          <a:prstGeom prst="rect">
            <a:avLst/>
          </a:prstGeom>
        </p:spPr>
        <p:txBody>
          <a:bodyPr lIns="0" tIns="0" rIns="0" bIns="0" rtlCol="0" anchor="t">
            <a:spAutoFit/>
          </a:bodyPr>
          <a:lstStyle/>
          <a:p>
            <a:pPr algn="l">
              <a:lnSpc>
                <a:spcPts val="4320"/>
              </a:lnSpc>
              <a:spcBef>
                <a:spcPct val="0"/>
              </a:spcBef>
            </a:pPr>
            <a:r>
              <a:rPr lang="en-US" sz="3600">
                <a:solidFill>
                  <a:srgbClr val="000000"/>
                </a:solidFill>
                <a:latin typeface="Brandon Text 2"/>
                <a:ea typeface="Brandon Text 2"/>
                <a:cs typeface="Brandon Text 2"/>
                <a:sym typeface="Brandon Text 2"/>
              </a:rPr>
              <a:t>Section A Criteria</a:t>
            </a:r>
          </a:p>
          <a:p>
            <a:pPr algn="l">
              <a:lnSpc>
                <a:spcPts val="4320"/>
              </a:lnSpc>
              <a:spcBef>
                <a:spcPct val="0"/>
              </a:spcBef>
            </a:pPr>
            <a:r>
              <a:rPr lang="en-US" sz="3600">
                <a:solidFill>
                  <a:srgbClr val="000000"/>
                </a:solidFill>
                <a:latin typeface="Brandon Text 1"/>
                <a:ea typeface="Brandon Text 1"/>
                <a:cs typeface="Brandon Text 1"/>
                <a:sym typeface="Brandon Text 1"/>
              </a:rPr>
              <a:t>You must meet </a:t>
            </a:r>
            <a:r>
              <a:rPr lang="en-US" sz="3600" b="1">
                <a:solidFill>
                  <a:srgbClr val="000000"/>
                </a:solidFill>
                <a:latin typeface="Brandon Text 1 Bold"/>
                <a:ea typeface="Brandon Text 1 Bold"/>
                <a:cs typeface="Brandon Text 1 Bold"/>
                <a:sym typeface="Brandon Text 1 Bold"/>
              </a:rPr>
              <a:t>all</a:t>
            </a:r>
            <a:r>
              <a:rPr lang="en-US" sz="3600">
                <a:solidFill>
                  <a:srgbClr val="000000"/>
                </a:solidFill>
                <a:latin typeface="Brandon Text 1"/>
                <a:ea typeface="Brandon Text 1"/>
                <a:cs typeface="Brandon Text 1"/>
                <a:sym typeface="Brandon Text 1"/>
              </a:rPr>
              <a:t> of the following:</a:t>
            </a:r>
          </a:p>
          <a:p>
            <a:pPr algn="l">
              <a:lnSpc>
                <a:spcPts val="4320"/>
              </a:lnSpc>
              <a:spcBef>
                <a:spcPct val="0"/>
              </a:spcBef>
            </a:pPr>
            <a:endParaRPr lang="en-US" sz="3600">
              <a:solidFill>
                <a:srgbClr val="000000"/>
              </a:solidFill>
              <a:latin typeface="Brandon Text 1"/>
              <a:ea typeface="Brandon Text 1"/>
              <a:cs typeface="Brandon Text 1"/>
              <a:sym typeface="Brandon Text 1"/>
            </a:endParaRPr>
          </a:p>
          <a:p>
            <a:pPr marL="777240" lvl="1" indent="-388620" algn="l">
              <a:lnSpc>
                <a:spcPts val="4320"/>
              </a:lnSpc>
              <a:buFont typeface="Arial"/>
              <a:buChar char="•"/>
            </a:pPr>
            <a:r>
              <a:rPr lang="en-US" sz="3600">
                <a:solidFill>
                  <a:srgbClr val="000000"/>
                </a:solidFill>
                <a:latin typeface="Brandon Text 1"/>
                <a:ea typeface="Brandon Text 1"/>
                <a:cs typeface="Brandon Text 1"/>
                <a:sym typeface="Brandon Text 1"/>
              </a:rPr>
              <a:t>You must be ordinarily </a:t>
            </a:r>
            <a:r>
              <a:rPr lang="en-US" sz="3600" b="1">
                <a:solidFill>
                  <a:srgbClr val="000000"/>
                </a:solidFill>
                <a:latin typeface="Brandon Text 1 Bold"/>
                <a:ea typeface="Brandon Text 1 Bold"/>
                <a:cs typeface="Brandon Text 1 Bold"/>
                <a:sym typeface="Brandon Text 1 Bold"/>
              </a:rPr>
              <a:t>resident in Northern Ireland</a:t>
            </a:r>
            <a:r>
              <a:rPr lang="en-US" sz="3600">
                <a:solidFill>
                  <a:srgbClr val="000000"/>
                </a:solidFill>
                <a:latin typeface="Brandon Text 1"/>
                <a:ea typeface="Brandon Text 1"/>
                <a:cs typeface="Brandon Text 1"/>
                <a:sym typeface="Brandon Text 1"/>
              </a:rPr>
              <a:t> and be in full-time attendance at a </a:t>
            </a:r>
            <a:r>
              <a:rPr lang="en-US" sz="3600" b="1">
                <a:solidFill>
                  <a:srgbClr val="000000"/>
                </a:solidFill>
                <a:latin typeface="Brandon Text 1 Bold"/>
                <a:ea typeface="Brandon Text 1 Bold"/>
                <a:cs typeface="Brandon Text 1 Bold"/>
                <a:sym typeface="Brandon Text 1 Bold"/>
              </a:rPr>
              <a:t>school or college in Northern Ireland</a:t>
            </a:r>
            <a:r>
              <a:rPr lang="en-US" sz="3600">
                <a:solidFill>
                  <a:srgbClr val="000000"/>
                </a:solidFill>
                <a:latin typeface="Brandon Text 1"/>
                <a:ea typeface="Brandon Text 1"/>
                <a:cs typeface="Brandon Text 1"/>
                <a:sym typeface="Brandon Text 1"/>
              </a:rPr>
              <a:t>.</a:t>
            </a:r>
          </a:p>
          <a:p>
            <a:pPr marL="777240" lvl="1" indent="-388620" algn="l">
              <a:lnSpc>
                <a:spcPts val="4320"/>
              </a:lnSpc>
              <a:buFont typeface="Arial"/>
              <a:buChar char="•"/>
            </a:pPr>
            <a:r>
              <a:rPr lang="en-US" sz="3600">
                <a:solidFill>
                  <a:srgbClr val="000000"/>
                </a:solidFill>
                <a:latin typeface="Brandon Text 1"/>
                <a:ea typeface="Brandon Text 1"/>
                <a:cs typeface="Brandon Text 1"/>
                <a:sym typeface="Brandon Text 1"/>
              </a:rPr>
              <a:t>You must currently be in </a:t>
            </a:r>
            <a:r>
              <a:rPr lang="en-US" sz="3600" b="1">
                <a:solidFill>
                  <a:srgbClr val="000000"/>
                </a:solidFill>
                <a:latin typeface="Brandon Text 1 Bold"/>
                <a:ea typeface="Brandon Text 1 Bold"/>
                <a:cs typeface="Brandon Text 1 Bold"/>
                <a:sym typeface="Brandon Text 1 Bold"/>
              </a:rPr>
              <a:t>year 1</a:t>
            </a:r>
            <a:r>
              <a:rPr lang="en-US" sz="3600">
                <a:solidFill>
                  <a:srgbClr val="000000"/>
                </a:solidFill>
                <a:latin typeface="Brandon Text 1"/>
                <a:ea typeface="Brandon Text 1"/>
                <a:cs typeface="Brandon Text 1"/>
                <a:sym typeface="Brandon Text 1"/>
              </a:rPr>
              <a:t> of an acceptable (to the University) </a:t>
            </a:r>
            <a:r>
              <a:rPr lang="en-US" sz="3600" b="1">
                <a:solidFill>
                  <a:srgbClr val="000000"/>
                </a:solidFill>
                <a:latin typeface="Brandon Text 1 Bold"/>
                <a:ea typeface="Brandon Text 1 Bold"/>
                <a:cs typeface="Brandon Text 1 Bold"/>
                <a:sym typeface="Brandon Text 1 Bold"/>
              </a:rPr>
              <a:t>two-year Level 3 qualification</a:t>
            </a:r>
            <a:r>
              <a:rPr lang="en-US" sz="3600">
                <a:solidFill>
                  <a:srgbClr val="000000"/>
                </a:solidFill>
                <a:latin typeface="Brandon Text 1"/>
                <a:ea typeface="Brandon Text 1"/>
                <a:cs typeface="Brandon Text 1"/>
                <a:sym typeface="Brandon Text 1"/>
              </a:rPr>
              <a:t> such as A-Levels, BTEC etc. </a:t>
            </a:r>
          </a:p>
          <a:p>
            <a:pPr marL="777240" lvl="1" indent="-388620" algn="l">
              <a:lnSpc>
                <a:spcPts val="4320"/>
              </a:lnSpc>
              <a:buFont typeface="Arial"/>
              <a:buChar char="•"/>
            </a:pPr>
            <a:r>
              <a:rPr lang="en-US" sz="3600" b="1">
                <a:solidFill>
                  <a:srgbClr val="000000"/>
                </a:solidFill>
                <a:latin typeface="Brandon Text 1 Bold"/>
                <a:ea typeface="Brandon Text 1 Bold"/>
                <a:cs typeface="Brandon Text 1 Bold"/>
                <a:sym typeface="Brandon Text 1 Bold"/>
              </a:rPr>
              <a:t>Neither of your parents have attended university</a:t>
            </a:r>
            <a:r>
              <a:rPr lang="en-US" sz="3600">
                <a:solidFill>
                  <a:srgbClr val="000000"/>
                </a:solidFill>
                <a:latin typeface="Brandon Text 1"/>
                <a:ea typeface="Brandon Text 1"/>
                <a:cs typeface="Brandon Text 1"/>
                <a:sym typeface="Brandon Text 1"/>
              </a:rPr>
              <a:t> nor obtained an undergraduate degree (or equivalent) in the UK, Ireland or abroad. </a:t>
            </a:r>
          </a:p>
          <a:p>
            <a:pPr marL="777240" lvl="1" indent="-388620" algn="l">
              <a:lnSpc>
                <a:spcPts val="4320"/>
              </a:lnSpc>
              <a:buFont typeface="Arial"/>
              <a:buChar char="•"/>
            </a:pPr>
            <a:r>
              <a:rPr lang="en-US" sz="3600">
                <a:solidFill>
                  <a:srgbClr val="000000"/>
                </a:solidFill>
                <a:latin typeface="Brandon Text 1"/>
                <a:ea typeface="Brandon Text 1"/>
                <a:cs typeface="Brandon Text 1"/>
                <a:sym typeface="Brandon Text 1"/>
              </a:rPr>
              <a:t>You must have at least </a:t>
            </a:r>
            <a:r>
              <a:rPr lang="en-US" sz="3600" b="1">
                <a:solidFill>
                  <a:srgbClr val="000000"/>
                </a:solidFill>
                <a:latin typeface="Brandon Text 1 Bold"/>
                <a:ea typeface="Brandon Text 1 Bold"/>
                <a:cs typeface="Brandon Text 1 Bold"/>
                <a:sym typeface="Brandon Text 1 Bold"/>
              </a:rPr>
              <a:t>6 GCSEs</a:t>
            </a:r>
            <a:r>
              <a:rPr lang="en-US" sz="3600">
                <a:solidFill>
                  <a:srgbClr val="000000"/>
                </a:solidFill>
                <a:latin typeface="Brandon Text 1"/>
                <a:ea typeface="Brandon Text 1"/>
                <a:cs typeface="Brandon Text 1"/>
                <a:sym typeface="Brandon Text 1"/>
              </a:rPr>
              <a:t> (or equivalent) at grades A*-C, </a:t>
            </a:r>
            <a:r>
              <a:rPr lang="en-US" sz="3600" b="1">
                <a:solidFill>
                  <a:srgbClr val="000000"/>
                </a:solidFill>
                <a:latin typeface="Brandon Text 1 Bold"/>
                <a:ea typeface="Brandon Text 1 Bold"/>
                <a:cs typeface="Brandon Text 1 Bold"/>
                <a:sym typeface="Brandon Text 1 Bold"/>
              </a:rPr>
              <a:t>including English Language</a:t>
            </a:r>
            <a:r>
              <a:rPr lang="en-US" sz="3600">
                <a:solidFill>
                  <a:srgbClr val="000000"/>
                </a:solidFill>
                <a:latin typeface="Brandon Text 1"/>
                <a:ea typeface="Brandon Text 1"/>
                <a:cs typeface="Brandon Text 1"/>
                <a:sym typeface="Brandon Text 1"/>
              </a:rPr>
              <a:t>, of which </a:t>
            </a:r>
            <a:r>
              <a:rPr lang="en-US" sz="3600" b="1">
                <a:solidFill>
                  <a:srgbClr val="000000"/>
                </a:solidFill>
                <a:latin typeface="Brandon Text 1 Bold"/>
                <a:ea typeface="Brandon Text 1 Bold"/>
                <a:cs typeface="Brandon Text 1 Bold"/>
                <a:sym typeface="Brandon Text 1 Bold"/>
              </a:rPr>
              <a:t>5 must be at grade B</a:t>
            </a:r>
            <a:r>
              <a:rPr lang="en-US" sz="3600">
                <a:solidFill>
                  <a:srgbClr val="000000"/>
                </a:solidFill>
                <a:latin typeface="Brandon Text 1"/>
                <a:ea typeface="Brandon Text 1"/>
                <a:cs typeface="Brandon Text 1"/>
                <a:sym typeface="Brandon Text 1"/>
              </a:rPr>
              <a:t> or above.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2960" y="8673838"/>
            <a:ext cx="2748254" cy="1058400"/>
            <a:chOff x="0" y="0"/>
            <a:chExt cx="3664338" cy="1411200"/>
          </a:xfrm>
        </p:grpSpPr>
        <p:sp>
          <p:nvSpPr>
            <p:cNvPr id="3" name="Freeform 3"/>
            <p:cNvSpPr/>
            <p:nvPr/>
          </p:nvSpPr>
          <p:spPr>
            <a:xfrm>
              <a:off x="0" y="0"/>
              <a:ext cx="3664331" cy="1411224"/>
            </a:xfrm>
            <a:custGeom>
              <a:avLst/>
              <a:gdLst/>
              <a:ahLst/>
              <a:cxnLst/>
              <a:rect l="l" t="t" r="r" b="b"/>
              <a:pathLst>
                <a:path w="3664331" h="1411224">
                  <a:moveTo>
                    <a:pt x="0" y="0"/>
                  </a:moveTo>
                  <a:lnTo>
                    <a:pt x="3664331" y="0"/>
                  </a:lnTo>
                  <a:lnTo>
                    <a:pt x="3664331" y="1411224"/>
                  </a:lnTo>
                  <a:lnTo>
                    <a:pt x="0" y="1411224"/>
                  </a:lnTo>
                  <a:lnTo>
                    <a:pt x="0" y="0"/>
                  </a:lnTo>
                  <a:close/>
                </a:path>
              </a:pathLst>
            </a:custGeom>
            <a:blipFill>
              <a:blip r:embed="rId3"/>
              <a:stretch>
                <a:fillRect t="-38" b="-37"/>
              </a:stretch>
            </a:blipFill>
          </p:spPr>
          <p:txBody>
            <a:bodyPr/>
            <a:lstStyle/>
            <a:p>
              <a:endParaRPr lang="en-GB"/>
            </a:p>
          </p:txBody>
        </p:sp>
      </p:grpSp>
      <p:sp>
        <p:nvSpPr>
          <p:cNvPr id="4" name="TextBox 4"/>
          <p:cNvSpPr txBox="1"/>
          <p:nvPr/>
        </p:nvSpPr>
        <p:spPr>
          <a:xfrm>
            <a:off x="1062684" y="362048"/>
            <a:ext cx="16419501" cy="758571"/>
          </a:xfrm>
          <a:prstGeom prst="rect">
            <a:avLst/>
          </a:prstGeom>
        </p:spPr>
        <p:txBody>
          <a:bodyPr lIns="0" tIns="0" rIns="0" bIns="0" rtlCol="0" anchor="t">
            <a:spAutoFit/>
          </a:bodyPr>
          <a:lstStyle/>
          <a:p>
            <a:pPr algn="ctr">
              <a:lnSpc>
                <a:spcPts val="5832"/>
              </a:lnSpc>
            </a:pPr>
            <a:r>
              <a:rPr lang="en-US" sz="5400" b="1">
                <a:solidFill>
                  <a:srgbClr val="E30613"/>
                </a:solidFill>
                <a:latin typeface="Brandon Text 1 Bold"/>
                <a:ea typeface="Brandon Text 1 Bold"/>
                <a:cs typeface="Brandon Text 1 Bold"/>
                <a:sym typeface="Brandon Text 1 Bold"/>
              </a:rPr>
              <a:t>Acceptable Level 3 Qualifications</a:t>
            </a:r>
          </a:p>
        </p:txBody>
      </p:sp>
      <p:grpSp>
        <p:nvGrpSpPr>
          <p:cNvPr id="5" name="Group 5"/>
          <p:cNvGrpSpPr/>
          <p:nvPr/>
        </p:nvGrpSpPr>
        <p:grpSpPr>
          <a:xfrm>
            <a:off x="440414" y="1918813"/>
            <a:ext cx="2591538" cy="2160000"/>
            <a:chOff x="0" y="0"/>
            <a:chExt cx="3455384" cy="2880000"/>
          </a:xfrm>
        </p:grpSpPr>
        <p:sp>
          <p:nvSpPr>
            <p:cNvPr id="6" name="Freeform 6"/>
            <p:cNvSpPr/>
            <p:nvPr/>
          </p:nvSpPr>
          <p:spPr>
            <a:xfrm>
              <a:off x="0" y="0"/>
              <a:ext cx="3455416" cy="2879979"/>
            </a:xfrm>
            <a:custGeom>
              <a:avLst/>
              <a:gdLst/>
              <a:ahLst/>
              <a:cxnLst/>
              <a:rect l="l" t="t" r="r" b="b"/>
              <a:pathLst>
                <a:path w="3455416" h="2879979">
                  <a:moveTo>
                    <a:pt x="0" y="0"/>
                  </a:moveTo>
                  <a:lnTo>
                    <a:pt x="3455416" y="0"/>
                  </a:lnTo>
                  <a:lnTo>
                    <a:pt x="3455416" y="2879979"/>
                  </a:lnTo>
                  <a:lnTo>
                    <a:pt x="0" y="2879979"/>
                  </a:lnTo>
                  <a:close/>
                </a:path>
              </a:pathLst>
            </a:custGeom>
            <a:solidFill>
              <a:srgbClr val="00AFAB"/>
            </a:solidFill>
          </p:spPr>
          <p:txBody>
            <a:bodyPr/>
            <a:lstStyle/>
            <a:p>
              <a:endParaRPr lang="en-GB"/>
            </a:p>
          </p:txBody>
        </p:sp>
        <p:sp>
          <p:nvSpPr>
            <p:cNvPr id="7" name="TextBox 7"/>
            <p:cNvSpPr txBox="1"/>
            <p:nvPr/>
          </p:nvSpPr>
          <p:spPr>
            <a:xfrm>
              <a:off x="0" y="0"/>
              <a:ext cx="3455384" cy="2880000"/>
            </a:xfrm>
            <a:prstGeom prst="rect">
              <a:avLst/>
            </a:prstGeom>
          </p:spPr>
          <p:txBody>
            <a:bodyPr lIns="50800" tIns="50800" rIns="50800" bIns="50800" rtlCol="0" anchor="ctr"/>
            <a:lstStyle/>
            <a:p>
              <a:pPr algn="ctr">
                <a:lnSpc>
                  <a:spcPts val="4320"/>
                </a:lnSpc>
              </a:pPr>
              <a:r>
                <a:rPr lang="en-US" sz="3600" b="1">
                  <a:solidFill>
                    <a:srgbClr val="FFFFFF"/>
                  </a:solidFill>
                  <a:latin typeface="Brandon Text 1 Bold"/>
                  <a:ea typeface="Brandon Text 1 Bold"/>
                  <a:cs typeface="Brandon Text 1 Bold"/>
                  <a:sym typeface="Brandon Text 1 Bold"/>
                </a:rPr>
                <a:t>A-Level</a:t>
              </a:r>
            </a:p>
          </p:txBody>
        </p:sp>
      </p:grpSp>
      <p:grpSp>
        <p:nvGrpSpPr>
          <p:cNvPr id="8" name="Group 8"/>
          <p:cNvGrpSpPr/>
          <p:nvPr/>
        </p:nvGrpSpPr>
        <p:grpSpPr>
          <a:xfrm>
            <a:off x="3180236" y="1918813"/>
            <a:ext cx="2671875" cy="2160000"/>
            <a:chOff x="0" y="0"/>
            <a:chExt cx="3562500" cy="2880000"/>
          </a:xfrm>
        </p:grpSpPr>
        <p:sp>
          <p:nvSpPr>
            <p:cNvPr id="9" name="Freeform 9"/>
            <p:cNvSpPr/>
            <p:nvPr/>
          </p:nvSpPr>
          <p:spPr>
            <a:xfrm>
              <a:off x="0" y="0"/>
              <a:ext cx="3562477" cy="2879979"/>
            </a:xfrm>
            <a:custGeom>
              <a:avLst/>
              <a:gdLst/>
              <a:ahLst/>
              <a:cxnLst/>
              <a:rect l="l" t="t" r="r" b="b"/>
              <a:pathLst>
                <a:path w="3562477" h="2879979">
                  <a:moveTo>
                    <a:pt x="0" y="0"/>
                  </a:moveTo>
                  <a:lnTo>
                    <a:pt x="3562477" y="0"/>
                  </a:lnTo>
                  <a:lnTo>
                    <a:pt x="3562477" y="2879979"/>
                  </a:lnTo>
                  <a:lnTo>
                    <a:pt x="0" y="2879979"/>
                  </a:lnTo>
                  <a:close/>
                </a:path>
              </a:pathLst>
            </a:custGeom>
            <a:solidFill>
              <a:srgbClr val="00AFAB"/>
            </a:solidFill>
          </p:spPr>
          <p:txBody>
            <a:bodyPr/>
            <a:lstStyle/>
            <a:p>
              <a:endParaRPr lang="en-GB"/>
            </a:p>
          </p:txBody>
        </p:sp>
        <p:sp>
          <p:nvSpPr>
            <p:cNvPr id="10" name="TextBox 10"/>
            <p:cNvSpPr txBox="1"/>
            <p:nvPr/>
          </p:nvSpPr>
          <p:spPr>
            <a:xfrm>
              <a:off x="0" y="0"/>
              <a:ext cx="3562500" cy="2880000"/>
            </a:xfrm>
            <a:prstGeom prst="rect">
              <a:avLst/>
            </a:prstGeom>
          </p:spPr>
          <p:txBody>
            <a:bodyPr lIns="50800" tIns="50800" rIns="50800" bIns="50800" rtlCol="0" anchor="ctr"/>
            <a:lstStyle/>
            <a:p>
              <a:pPr algn="ctr">
                <a:lnSpc>
                  <a:spcPts val="4320"/>
                </a:lnSpc>
              </a:pPr>
              <a:r>
                <a:rPr lang="en-US" sz="3600" b="1">
                  <a:solidFill>
                    <a:srgbClr val="FFFFFF"/>
                  </a:solidFill>
                  <a:latin typeface="Brandon Text 1 Bold"/>
                  <a:ea typeface="Brandon Text 1 Bold"/>
                  <a:cs typeface="Brandon Text 1 Bold"/>
                  <a:sym typeface="Brandon Text 1 Bold"/>
                </a:rPr>
                <a:t>A-Level</a:t>
              </a:r>
            </a:p>
          </p:txBody>
        </p:sp>
      </p:grpSp>
      <p:grpSp>
        <p:nvGrpSpPr>
          <p:cNvPr id="11" name="Group 11"/>
          <p:cNvGrpSpPr/>
          <p:nvPr/>
        </p:nvGrpSpPr>
        <p:grpSpPr>
          <a:xfrm>
            <a:off x="6000395" y="1909119"/>
            <a:ext cx="2741210" cy="2160000"/>
            <a:chOff x="0" y="0"/>
            <a:chExt cx="3654946" cy="2880000"/>
          </a:xfrm>
        </p:grpSpPr>
        <p:sp>
          <p:nvSpPr>
            <p:cNvPr id="12" name="Freeform 12"/>
            <p:cNvSpPr/>
            <p:nvPr/>
          </p:nvSpPr>
          <p:spPr>
            <a:xfrm>
              <a:off x="0" y="0"/>
              <a:ext cx="3654957" cy="2879979"/>
            </a:xfrm>
            <a:custGeom>
              <a:avLst/>
              <a:gdLst/>
              <a:ahLst/>
              <a:cxnLst/>
              <a:rect l="l" t="t" r="r" b="b"/>
              <a:pathLst>
                <a:path w="3654957" h="2879979">
                  <a:moveTo>
                    <a:pt x="0" y="0"/>
                  </a:moveTo>
                  <a:lnTo>
                    <a:pt x="3654957" y="0"/>
                  </a:lnTo>
                  <a:lnTo>
                    <a:pt x="3654957" y="2879979"/>
                  </a:lnTo>
                  <a:lnTo>
                    <a:pt x="0" y="2879979"/>
                  </a:lnTo>
                  <a:close/>
                </a:path>
              </a:pathLst>
            </a:custGeom>
            <a:solidFill>
              <a:srgbClr val="00AFAB"/>
            </a:solidFill>
          </p:spPr>
          <p:txBody>
            <a:bodyPr/>
            <a:lstStyle/>
            <a:p>
              <a:endParaRPr lang="en-GB"/>
            </a:p>
          </p:txBody>
        </p:sp>
        <p:sp>
          <p:nvSpPr>
            <p:cNvPr id="13" name="TextBox 13"/>
            <p:cNvSpPr txBox="1"/>
            <p:nvPr/>
          </p:nvSpPr>
          <p:spPr>
            <a:xfrm>
              <a:off x="0" y="0"/>
              <a:ext cx="3654946" cy="2880000"/>
            </a:xfrm>
            <a:prstGeom prst="rect">
              <a:avLst/>
            </a:prstGeom>
          </p:spPr>
          <p:txBody>
            <a:bodyPr lIns="50800" tIns="50800" rIns="50800" bIns="50800" rtlCol="0" anchor="ctr"/>
            <a:lstStyle/>
            <a:p>
              <a:pPr algn="ctr">
                <a:lnSpc>
                  <a:spcPts val="4320"/>
                </a:lnSpc>
              </a:pPr>
              <a:r>
                <a:rPr lang="en-US" sz="3600" b="1">
                  <a:solidFill>
                    <a:srgbClr val="FFFFFF"/>
                  </a:solidFill>
                  <a:latin typeface="Brandon Text 1 Bold"/>
                  <a:ea typeface="Brandon Text 1 Bold"/>
                  <a:cs typeface="Brandon Text 1 Bold"/>
                  <a:sym typeface="Brandon Text 1 Bold"/>
                </a:rPr>
                <a:t>A-Level</a:t>
              </a:r>
            </a:p>
          </p:txBody>
        </p:sp>
      </p:grpSp>
      <p:grpSp>
        <p:nvGrpSpPr>
          <p:cNvPr id="14" name="Group 14"/>
          <p:cNvGrpSpPr/>
          <p:nvPr/>
        </p:nvGrpSpPr>
        <p:grpSpPr>
          <a:xfrm>
            <a:off x="428054" y="4686740"/>
            <a:ext cx="2603899" cy="2160000"/>
            <a:chOff x="0" y="0"/>
            <a:chExt cx="3471865" cy="2880000"/>
          </a:xfrm>
        </p:grpSpPr>
        <p:sp>
          <p:nvSpPr>
            <p:cNvPr id="15" name="Freeform 15"/>
            <p:cNvSpPr/>
            <p:nvPr/>
          </p:nvSpPr>
          <p:spPr>
            <a:xfrm>
              <a:off x="0" y="0"/>
              <a:ext cx="3471926" cy="2879979"/>
            </a:xfrm>
            <a:custGeom>
              <a:avLst/>
              <a:gdLst/>
              <a:ahLst/>
              <a:cxnLst/>
              <a:rect l="l" t="t" r="r" b="b"/>
              <a:pathLst>
                <a:path w="3471926" h="2879979">
                  <a:moveTo>
                    <a:pt x="0" y="0"/>
                  </a:moveTo>
                  <a:lnTo>
                    <a:pt x="3471926" y="0"/>
                  </a:lnTo>
                  <a:lnTo>
                    <a:pt x="3471926" y="2879979"/>
                  </a:lnTo>
                  <a:lnTo>
                    <a:pt x="0" y="2879979"/>
                  </a:lnTo>
                  <a:close/>
                </a:path>
              </a:pathLst>
            </a:custGeom>
            <a:solidFill>
              <a:srgbClr val="00AFAB"/>
            </a:solidFill>
          </p:spPr>
          <p:txBody>
            <a:bodyPr/>
            <a:lstStyle/>
            <a:p>
              <a:endParaRPr lang="en-GB"/>
            </a:p>
          </p:txBody>
        </p:sp>
        <p:sp>
          <p:nvSpPr>
            <p:cNvPr id="16" name="TextBox 16"/>
            <p:cNvSpPr txBox="1"/>
            <p:nvPr/>
          </p:nvSpPr>
          <p:spPr>
            <a:xfrm>
              <a:off x="0" y="0"/>
              <a:ext cx="3471865" cy="2880000"/>
            </a:xfrm>
            <a:prstGeom prst="rect">
              <a:avLst/>
            </a:prstGeom>
          </p:spPr>
          <p:txBody>
            <a:bodyPr lIns="50800" tIns="50800" rIns="50800" bIns="50800" rtlCol="0" anchor="ctr"/>
            <a:lstStyle/>
            <a:p>
              <a:pPr algn="ctr">
                <a:lnSpc>
                  <a:spcPts val="4320"/>
                </a:lnSpc>
              </a:pPr>
              <a:r>
                <a:rPr lang="en-US" sz="3600" b="1">
                  <a:solidFill>
                    <a:srgbClr val="FFFFFF"/>
                  </a:solidFill>
                  <a:latin typeface="Brandon Text 1 Bold"/>
                  <a:ea typeface="Brandon Text 1 Bold"/>
                  <a:cs typeface="Brandon Text 1 Bold"/>
                  <a:sym typeface="Brandon Text 1 Bold"/>
                </a:rPr>
                <a:t>A-Level</a:t>
              </a:r>
            </a:p>
          </p:txBody>
        </p:sp>
      </p:grpSp>
      <p:grpSp>
        <p:nvGrpSpPr>
          <p:cNvPr id="17" name="Group 17"/>
          <p:cNvGrpSpPr/>
          <p:nvPr/>
        </p:nvGrpSpPr>
        <p:grpSpPr>
          <a:xfrm>
            <a:off x="3137094" y="4692914"/>
            <a:ext cx="2715017" cy="2160000"/>
            <a:chOff x="0" y="0"/>
            <a:chExt cx="3620022" cy="2880000"/>
          </a:xfrm>
        </p:grpSpPr>
        <p:sp>
          <p:nvSpPr>
            <p:cNvPr id="18" name="Freeform 18"/>
            <p:cNvSpPr/>
            <p:nvPr/>
          </p:nvSpPr>
          <p:spPr>
            <a:xfrm>
              <a:off x="0" y="0"/>
              <a:ext cx="3620084" cy="2879979"/>
            </a:xfrm>
            <a:custGeom>
              <a:avLst/>
              <a:gdLst/>
              <a:ahLst/>
              <a:cxnLst/>
              <a:rect l="l" t="t" r="r" b="b"/>
              <a:pathLst>
                <a:path w="3620084" h="2879979">
                  <a:moveTo>
                    <a:pt x="0" y="0"/>
                  </a:moveTo>
                  <a:lnTo>
                    <a:pt x="3620084" y="0"/>
                  </a:lnTo>
                  <a:lnTo>
                    <a:pt x="3620084" y="2879979"/>
                  </a:lnTo>
                  <a:lnTo>
                    <a:pt x="0" y="2879979"/>
                  </a:lnTo>
                  <a:close/>
                </a:path>
              </a:pathLst>
            </a:custGeom>
            <a:solidFill>
              <a:srgbClr val="00AFAB"/>
            </a:solidFill>
          </p:spPr>
          <p:txBody>
            <a:bodyPr/>
            <a:lstStyle/>
            <a:p>
              <a:endParaRPr lang="en-GB"/>
            </a:p>
          </p:txBody>
        </p:sp>
        <p:sp>
          <p:nvSpPr>
            <p:cNvPr id="19" name="TextBox 19"/>
            <p:cNvSpPr txBox="1"/>
            <p:nvPr/>
          </p:nvSpPr>
          <p:spPr>
            <a:xfrm>
              <a:off x="0" y="0"/>
              <a:ext cx="3620022" cy="2880000"/>
            </a:xfrm>
            <a:prstGeom prst="rect">
              <a:avLst/>
            </a:prstGeom>
          </p:spPr>
          <p:txBody>
            <a:bodyPr lIns="50800" tIns="50800" rIns="50800" bIns="50800" rtlCol="0" anchor="ctr"/>
            <a:lstStyle/>
            <a:p>
              <a:pPr algn="ctr">
                <a:lnSpc>
                  <a:spcPts val="4320"/>
                </a:lnSpc>
              </a:pPr>
              <a:r>
                <a:rPr lang="en-US" sz="3600" b="1">
                  <a:solidFill>
                    <a:srgbClr val="FFFFFF"/>
                  </a:solidFill>
                  <a:latin typeface="Brandon Text 1 Bold"/>
                  <a:ea typeface="Brandon Text 1 Bold"/>
                  <a:cs typeface="Brandon Text 1 Bold"/>
                  <a:sym typeface="Brandon Text 1 Bold"/>
                </a:rPr>
                <a:t>A-Level</a:t>
              </a:r>
            </a:p>
          </p:txBody>
        </p:sp>
      </p:grpSp>
      <p:grpSp>
        <p:nvGrpSpPr>
          <p:cNvPr id="20" name="Group 20"/>
          <p:cNvGrpSpPr/>
          <p:nvPr/>
        </p:nvGrpSpPr>
        <p:grpSpPr>
          <a:xfrm>
            <a:off x="6000395" y="4692914"/>
            <a:ext cx="2830984" cy="2160000"/>
            <a:chOff x="0" y="0"/>
            <a:chExt cx="3774645" cy="2880000"/>
          </a:xfrm>
        </p:grpSpPr>
        <p:sp>
          <p:nvSpPr>
            <p:cNvPr id="21" name="Freeform 21"/>
            <p:cNvSpPr/>
            <p:nvPr/>
          </p:nvSpPr>
          <p:spPr>
            <a:xfrm>
              <a:off x="0" y="0"/>
              <a:ext cx="3774706" cy="2879979"/>
            </a:xfrm>
            <a:custGeom>
              <a:avLst/>
              <a:gdLst/>
              <a:ahLst/>
              <a:cxnLst/>
              <a:rect l="l" t="t" r="r" b="b"/>
              <a:pathLst>
                <a:path w="3774706" h="2879979">
                  <a:moveTo>
                    <a:pt x="0" y="0"/>
                  </a:moveTo>
                  <a:lnTo>
                    <a:pt x="3774706" y="0"/>
                  </a:lnTo>
                  <a:lnTo>
                    <a:pt x="3774706" y="2879979"/>
                  </a:lnTo>
                  <a:lnTo>
                    <a:pt x="0" y="2879979"/>
                  </a:lnTo>
                  <a:close/>
                </a:path>
              </a:pathLst>
            </a:custGeom>
            <a:solidFill>
              <a:srgbClr val="94D60A"/>
            </a:solidFill>
          </p:spPr>
          <p:txBody>
            <a:bodyPr/>
            <a:lstStyle/>
            <a:p>
              <a:endParaRPr lang="en-GB"/>
            </a:p>
          </p:txBody>
        </p:sp>
        <p:sp>
          <p:nvSpPr>
            <p:cNvPr id="22" name="TextBox 22"/>
            <p:cNvSpPr txBox="1"/>
            <p:nvPr/>
          </p:nvSpPr>
          <p:spPr>
            <a:xfrm>
              <a:off x="0" y="0"/>
              <a:ext cx="3774645" cy="2880000"/>
            </a:xfrm>
            <a:prstGeom prst="rect">
              <a:avLst/>
            </a:prstGeom>
          </p:spPr>
          <p:txBody>
            <a:bodyPr lIns="50800" tIns="50800" rIns="50800" bIns="50800" rtlCol="0" anchor="ctr"/>
            <a:lstStyle/>
            <a:p>
              <a:pPr algn="ctr">
                <a:lnSpc>
                  <a:spcPts val="3600"/>
                </a:lnSpc>
              </a:pPr>
              <a:r>
                <a:rPr lang="en-US" sz="2800" b="1">
                  <a:solidFill>
                    <a:srgbClr val="FFFFFF"/>
                  </a:solidFill>
                  <a:latin typeface="Brandon Text 1 Bold"/>
                  <a:ea typeface="Brandon Text 1 Bold"/>
                  <a:cs typeface="Brandon Text 1 Bold"/>
                  <a:sym typeface="Brandon Text 1 Bold"/>
                </a:rPr>
                <a:t>BTEC Subsidiary Diploma</a:t>
              </a:r>
            </a:p>
            <a:p>
              <a:pPr algn="ctr">
                <a:lnSpc>
                  <a:spcPts val="3600"/>
                </a:lnSpc>
              </a:pPr>
              <a:r>
                <a:rPr lang="en-US" sz="2800" b="1">
                  <a:solidFill>
                    <a:srgbClr val="FFFFFF"/>
                  </a:solidFill>
                  <a:latin typeface="Brandon Text 1 Bold"/>
                  <a:ea typeface="Brandon Text 1 Bold"/>
                  <a:cs typeface="Brandon Text 1 Bold"/>
                  <a:sym typeface="Brandon Text 1 Bold"/>
                </a:rPr>
                <a:t>(or other single award)</a:t>
              </a:r>
            </a:p>
          </p:txBody>
        </p:sp>
      </p:grpSp>
      <p:sp>
        <p:nvSpPr>
          <p:cNvPr id="23" name="AutoShape 23"/>
          <p:cNvSpPr/>
          <p:nvPr/>
        </p:nvSpPr>
        <p:spPr>
          <a:xfrm>
            <a:off x="9129713" y="1909125"/>
            <a:ext cx="9525" cy="7910512"/>
          </a:xfrm>
          <a:prstGeom prst="line">
            <a:avLst/>
          </a:prstGeom>
          <a:ln w="9525" cap="rnd">
            <a:solidFill>
              <a:srgbClr val="FF0000"/>
            </a:solidFill>
            <a:prstDash val="solid"/>
            <a:headEnd type="none" w="sm" len="sm"/>
            <a:tailEnd type="none" w="sm" len="sm"/>
          </a:ln>
        </p:spPr>
        <p:txBody>
          <a:bodyPr/>
          <a:lstStyle/>
          <a:p>
            <a:endParaRPr lang="en-GB"/>
          </a:p>
        </p:txBody>
      </p:sp>
      <p:grpSp>
        <p:nvGrpSpPr>
          <p:cNvPr id="24" name="Group 24"/>
          <p:cNvGrpSpPr/>
          <p:nvPr/>
        </p:nvGrpSpPr>
        <p:grpSpPr>
          <a:xfrm>
            <a:off x="9525001" y="1918813"/>
            <a:ext cx="8086398" cy="2160000"/>
            <a:chOff x="0" y="0"/>
            <a:chExt cx="10781863" cy="2880000"/>
          </a:xfrm>
        </p:grpSpPr>
        <p:sp>
          <p:nvSpPr>
            <p:cNvPr id="25" name="Freeform 25"/>
            <p:cNvSpPr/>
            <p:nvPr/>
          </p:nvSpPr>
          <p:spPr>
            <a:xfrm>
              <a:off x="0" y="0"/>
              <a:ext cx="10781864" cy="2879979"/>
            </a:xfrm>
            <a:custGeom>
              <a:avLst/>
              <a:gdLst/>
              <a:ahLst/>
              <a:cxnLst/>
              <a:rect l="l" t="t" r="r" b="b"/>
              <a:pathLst>
                <a:path w="10781864" h="2879979">
                  <a:moveTo>
                    <a:pt x="0" y="0"/>
                  </a:moveTo>
                  <a:lnTo>
                    <a:pt x="10781864" y="0"/>
                  </a:lnTo>
                  <a:lnTo>
                    <a:pt x="10781864" y="2879979"/>
                  </a:lnTo>
                  <a:lnTo>
                    <a:pt x="0" y="2879979"/>
                  </a:lnTo>
                  <a:close/>
                </a:path>
              </a:pathLst>
            </a:custGeom>
            <a:solidFill>
              <a:srgbClr val="FFCC00"/>
            </a:solidFill>
          </p:spPr>
          <p:txBody>
            <a:bodyPr/>
            <a:lstStyle/>
            <a:p>
              <a:endParaRPr lang="en-GB"/>
            </a:p>
          </p:txBody>
        </p:sp>
        <p:sp>
          <p:nvSpPr>
            <p:cNvPr id="26" name="TextBox 26"/>
            <p:cNvSpPr txBox="1"/>
            <p:nvPr/>
          </p:nvSpPr>
          <p:spPr>
            <a:xfrm>
              <a:off x="0" y="0"/>
              <a:ext cx="10781863" cy="2880000"/>
            </a:xfrm>
            <a:prstGeom prst="rect">
              <a:avLst/>
            </a:prstGeom>
          </p:spPr>
          <p:txBody>
            <a:bodyPr lIns="50800" tIns="50800" rIns="50800" bIns="50800" rtlCol="0" anchor="ctr"/>
            <a:lstStyle/>
            <a:p>
              <a:pPr algn="ctr">
                <a:lnSpc>
                  <a:spcPts val="4320"/>
                </a:lnSpc>
              </a:pPr>
              <a:r>
                <a:rPr lang="en-US" sz="3600" b="1">
                  <a:solidFill>
                    <a:srgbClr val="FFFFFF"/>
                  </a:solidFill>
                  <a:latin typeface="Brandon Text 1 Bold"/>
                  <a:ea typeface="Brandon Text 1 Bold"/>
                  <a:cs typeface="Brandon Text 1 Bold"/>
                  <a:sym typeface="Brandon Text 1 Bold"/>
                </a:rPr>
                <a:t>BTEC Extended Diploma</a:t>
              </a:r>
            </a:p>
            <a:p>
              <a:pPr algn="ctr">
                <a:lnSpc>
                  <a:spcPts val="4320"/>
                </a:lnSpc>
              </a:pPr>
              <a:r>
                <a:rPr lang="en-US" sz="3600" b="1">
                  <a:solidFill>
                    <a:srgbClr val="FFFFFF"/>
                  </a:solidFill>
                  <a:latin typeface="Brandon Text 1 Bold"/>
                  <a:ea typeface="Brandon Text 1 Bold"/>
                  <a:cs typeface="Brandon Text 1 Bold"/>
                  <a:sym typeface="Brandon Text 1 Bold"/>
                </a:rPr>
                <a:t>(Triple Award)</a:t>
              </a:r>
            </a:p>
          </p:txBody>
        </p:sp>
      </p:grpSp>
      <p:grpSp>
        <p:nvGrpSpPr>
          <p:cNvPr id="27" name="Group 27"/>
          <p:cNvGrpSpPr/>
          <p:nvPr/>
        </p:nvGrpSpPr>
        <p:grpSpPr>
          <a:xfrm>
            <a:off x="9525001" y="4527312"/>
            <a:ext cx="5153267" cy="2160000"/>
            <a:chOff x="0" y="0"/>
            <a:chExt cx="6871023" cy="2880000"/>
          </a:xfrm>
        </p:grpSpPr>
        <p:sp>
          <p:nvSpPr>
            <p:cNvPr id="28" name="Freeform 28"/>
            <p:cNvSpPr/>
            <p:nvPr/>
          </p:nvSpPr>
          <p:spPr>
            <a:xfrm>
              <a:off x="0" y="0"/>
              <a:ext cx="6871081" cy="2879979"/>
            </a:xfrm>
            <a:custGeom>
              <a:avLst/>
              <a:gdLst/>
              <a:ahLst/>
              <a:cxnLst/>
              <a:rect l="l" t="t" r="r" b="b"/>
              <a:pathLst>
                <a:path w="6871081" h="2879979">
                  <a:moveTo>
                    <a:pt x="0" y="0"/>
                  </a:moveTo>
                  <a:lnTo>
                    <a:pt x="6871081" y="0"/>
                  </a:lnTo>
                  <a:lnTo>
                    <a:pt x="6871081" y="2879979"/>
                  </a:lnTo>
                  <a:lnTo>
                    <a:pt x="0" y="2879979"/>
                  </a:lnTo>
                  <a:close/>
                </a:path>
              </a:pathLst>
            </a:custGeom>
            <a:solidFill>
              <a:srgbClr val="F18903"/>
            </a:solidFill>
          </p:spPr>
          <p:txBody>
            <a:bodyPr/>
            <a:lstStyle/>
            <a:p>
              <a:endParaRPr lang="en-GB"/>
            </a:p>
          </p:txBody>
        </p:sp>
        <p:sp>
          <p:nvSpPr>
            <p:cNvPr id="29" name="TextBox 29"/>
            <p:cNvSpPr txBox="1"/>
            <p:nvPr/>
          </p:nvSpPr>
          <p:spPr>
            <a:xfrm>
              <a:off x="0" y="0"/>
              <a:ext cx="6871023" cy="2880000"/>
            </a:xfrm>
            <a:prstGeom prst="rect">
              <a:avLst/>
            </a:prstGeom>
          </p:spPr>
          <p:txBody>
            <a:bodyPr lIns="50800" tIns="50800" rIns="50800" bIns="50800" rtlCol="0" anchor="ctr"/>
            <a:lstStyle/>
            <a:p>
              <a:pPr algn="ctr">
                <a:lnSpc>
                  <a:spcPts val="4320"/>
                </a:lnSpc>
              </a:pPr>
              <a:r>
                <a:rPr lang="en-US" sz="3600" b="1">
                  <a:solidFill>
                    <a:srgbClr val="FFFFFF"/>
                  </a:solidFill>
                  <a:latin typeface="Brandon Text 1 Bold"/>
                  <a:ea typeface="Brandon Text 1 Bold"/>
                  <a:cs typeface="Brandon Text 1 Bold"/>
                  <a:sym typeface="Brandon Text 1 Bold"/>
                </a:rPr>
                <a:t>BTEC Diploma</a:t>
              </a:r>
            </a:p>
            <a:p>
              <a:pPr algn="ctr">
                <a:lnSpc>
                  <a:spcPts val="4320"/>
                </a:lnSpc>
              </a:pPr>
              <a:r>
                <a:rPr lang="en-US" sz="3600" b="1">
                  <a:solidFill>
                    <a:srgbClr val="FFFFFF"/>
                  </a:solidFill>
                  <a:latin typeface="Brandon Text 1 Bold"/>
                  <a:ea typeface="Brandon Text 1 Bold"/>
                  <a:cs typeface="Brandon Text 1 Bold"/>
                  <a:sym typeface="Brandon Text 1 Bold"/>
                </a:rPr>
                <a:t>(Double Award)</a:t>
              </a:r>
            </a:p>
          </p:txBody>
        </p:sp>
      </p:grpSp>
      <p:grpSp>
        <p:nvGrpSpPr>
          <p:cNvPr id="30" name="Group 30"/>
          <p:cNvGrpSpPr/>
          <p:nvPr/>
        </p:nvGrpSpPr>
        <p:grpSpPr>
          <a:xfrm>
            <a:off x="14786046" y="4521121"/>
            <a:ext cx="2825353" cy="2160000"/>
            <a:chOff x="0" y="0"/>
            <a:chExt cx="3767137" cy="2880000"/>
          </a:xfrm>
        </p:grpSpPr>
        <p:sp>
          <p:nvSpPr>
            <p:cNvPr id="31" name="Freeform 31"/>
            <p:cNvSpPr/>
            <p:nvPr/>
          </p:nvSpPr>
          <p:spPr>
            <a:xfrm>
              <a:off x="0" y="0"/>
              <a:ext cx="3767145" cy="2879979"/>
            </a:xfrm>
            <a:custGeom>
              <a:avLst/>
              <a:gdLst/>
              <a:ahLst/>
              <a:cxnLst/>
              <a:rect l="l" t="t" r="r" b="b"/>
              <a:pathLst>
                <a:path w="3767145" h="2879979">
                  <a:moveTo>
                    <a:pt x="0" y="0"/>
                  </a:moveTo>
                  <a:lnTo>
                    <a:pt x="3767145" y="0"/>
                  </a:lnTo>
                  <a:lnTo>
                    <a:pt x="3767145" y="2879979"/>
                  </a:lnTo>
                  <a:lnTo>
                    <a:pt x="0" y="2879979"/>
                  </a:lnTo>
                  <a:close/>
                </a:path>
              </a:pathLst>
            </a:custGeom>
            <a:solidFill>
              <a:srgbClr val="00AFAB"/>
            </a:solidFill>
          </p:spPr>
          <p:txBody>
            <a:bodyPr/>
            <a:lstStyle/>
            <a:p>
              <a:endParaRPr lang="en-GB"/>
            </a:p>
          </p:txBody>
        </p:sp>
        <p:sp>
          <p:nvSpPr>
            <p:cNvPr id="32" name="TextBox 32"/>
            <p:cNvSpPr txBox="1"/>
            <p:nvPr/>
          </p:nvSpPr>
          <p:spPr>
            <a:xfrm>
              <a:off x="0" y="0"/>
              <a:ext cx="3767137" cy="2880000"/>
            </a:xfrm>
            <a:prstGeom prst="rect">
              <a:avLst/>
            </a:prstGeom>
          </p:spPr>
          <p:txBody>
            <a:bodyPr lIns="50800" tIns="50800" rIns="50800" bIns="50800" rtlCol="0" anchor="ctr"/>
            <a:lstStyle/>
            <a:p>
              <a:pPr algn="ctr">
                <a:lnSpc>
                  <a:spcPts val="4320"/>
                </a:lnSpc>
              </a:pPr>
              <a:r>
                <a:rPr lang="en-US" sz="3600" b="1">
                  <a:solidFill>
                    <a:srgbClr val="FFFFFF"/>
                  </a:solidFill>
                  <a:latin typeface="Brandon Text 1 Bold"/>
                  <a:ea typeface="Brandon Text 1 Bold"/>
                  <a:cs typeface="Brandon Text 1 Bold"/>
                  <a:sym typeface="Brandon Text 1 Bold"/>
                </a:rPr>
                <a:t>A-Level</a:t>
              </a:r>
            </a:p>
          </p:txBody>
        </p:sp>
      </p:grpSp>
      <p:grpSp>
        <p:nvGrpSpPr>
          <p:cNvPr id="33" name="Group 33"/>
          <p:cNvGrpSpPr/>
          <p:nvPr/>
        </p:nvGrpSpPr>
        <p:grpSpPr>
          <a:xfrm>
            <a:off x="14786046" y="7135811"/>
            <a:ext cx="2825353" cy="2160000"/>
            <a:chOff x="0" y="0"/>
            <a:chExt cx="3767137" cy="2880000"/>
          </a:xfrm>
        </p:grpSpPr>
        <p:sp>
          <p:nvSpPr>
            <p:cNvPr id="34" name="Freeform 34"/>
            <p:cNvSpPr/>
            <p:nvPr/>
          </p:nvSpPr>
          <p:spPr>
            <a:xfrm>
              <a:off x="0" y="0"/>
              <a:ext cx="3767188" cy="2879979"/>
            </a:xfrm>
            <a:custGeom>
              <a:avLst/>
              <a:gdLst/>
              <a:ahLst/>
              <a:cxnLst/>
              <a:rect l="l" t="t" r="r" b="b"/>
              <a:pathLst>
                <a:path w="3767188" h="2879979">
                  <a:moveTo>
                    <a:pt x="0" y="0"/>
                  </a:moveTo>
                  <a:lnTo>
                    <a:pt x="3767188" y="0"/>
                  </a:lnTo>
                  <a:lnTo>
                    <a:pt x="3767188" y="2879979"/>
                  </a:lnTo>
                  <a:lnTo>
                    <a:pt x="0" y="2879979"/>
                  </a:lnTo>
                  <a:close/>
                </a:path>
              </a:pathLst>
            </a:custGeom>
            <a:solidFill>
              <a:srgbClr val="94D60A"/>
            </a:solidFill>
          </p:spPr>
          <p:txBody>
            <a:bodyPr/>
            <a:lstStyle/>
            <a:p>
              <a:endParaRPr lang="en-GB"/>
            </a:p>
          </p:txBody>
        </p:sp>
        <p:sp>
          <p:nvSpPr>
            <p:cNvPr id="35" name="TextBox 35"/>
            <p:cNvSpPr txBox="1"/>
            <p:nvPr/>
          </p:nvSpPr>
          <p:spPr>
            <a:xfrm>
              <a:off x="0" y="0"/>
              <a:ext cx="3767137" cy="2880000"/>
            </a:xfrm>
            <a:prstGeom prst="rect">
              <a:avLst/>
            </a:prstGeom>
          </p:spPr>
          <p:txBody>
            <a:bodyPr lIns="50800" tIns="50800" rIns="50800" bIns="50800" rtlCol="0" anchor="ctr"/>
            <a:lstStyle/>
            <a:p>
              <a:pPr algn="ctr">
                <a:lnSpc>
                  <a:spcPts val="3600"/>
                </a:lnSpc>
              </a:pPr>
              <a:r>
                <a:rPr lang="en-US" sz="2800" b="1">
                  <a:solidFill>
                    <a:srgbClr val="FFFFFF"/>
                  </a:solidFill>
                  <a:latin typeface="Brandon Text 1 Bold"/>
                  <a:ea typeface="Brandon Text 1 Bold"/>
                  <a:cs typeface="Brandon Text 1 Bold"/>
                  <a:sym typeface="Brandon Text 1 Bold"/>
                </a:rPr>
                <a:t>BTEC Subsidiary Diploma</a:t>
              </a:r>
            </a:p>
            <a:p>
              <a:pPr algn="ctr">
                <a:lnSpc>
                  <a:spcPts val="3600"/>
                </a:lnSpc>
              </a:pPr>
              <a:r>
                <a:rPr lang="en-US" sz="2800" b="1">
                  <a:solidFill>
                    <a:srgbClr val="FFFFFF"/>
                  </a:solidFill>
                  <a:latin typeface="Brandon Text 1 Bold"/>
                  <a:ea typeface="Brandon Text 1 Bold"/>
                  <a:cs typeface="Brandon Text 1 Bold"/>
                  <a:sym typeface="Brandon Text 1 Bold"/>
                </a:rPr>
                <a:t>(or other single award)</a:t>
              </a:r>
            </a:p>
          </p:txBody>
        </p:sp>
      </p:grpSp>
      <p:grpSp>
        <p:nvGrpSpPr>
          <p:cNvPr id="36" name="Group 36"/>
          <p:cNvGrpSpPr/>
          <p:nvPr/>
        </p:nvGrpSpPr>
        <p:grpSpPr>
          <a:xfrm>
            <a:off x="9525000" y="7135811"/>
            <a:ext cx="5153266" cy="2160000"/>
            <a:chOff x="0" y="0"/>
            <a:chExt cx="6871022" cy="2880000"/>
          </a:xfrm>
        </p:grpSpPr>
        <p:sp>
          <p:nvSpPr>
            <p:cNvPr id="37" name="Freeform 37"/>
            <p:cNvSpPr/>
            <p:nvPr/>
          </p:nvSpPr>
          <p:spPr>
            <a:xfrm>
              <a:off x="0" y="0"/>
              <a:ext cx="6871081" cy="2879979"/>
            </a:xfrm>
            <a:custGeom>
              <a:avLst/>
              <a:gdLst/>
              <a:ahLst/>
              <a:cxnLst/>
              <a:rect l="l" t="t" r="r" b="b"/>
              <a:pathLst>
                <a:path w="6871081" h="2879979">
                  <a:moveTo>
                    <a:pt x="0" y="0"/>
                  </a:moveTo>
                  <a:lnTo>
                    <a:pt x="6871081" y="0"/>
                  </a:lnTo>
                  <a:lnTo>
                    <a:pt x="6871081" y="2879979"/>
                  </a:lnTo>
                  <a:lnTo>
                    <a:pt x="0" y="2879979"/>
                  </a:lnTo>
                  <a:close/>
                </a:path>
              </a:pathLst>
            </a:custGeom>
            <a:solidFill>
              <a:srgbClr val="F18903"/>
            </a:solidFill>
          </p:spPr>
          <p:txBody>
            <a:bodyPr/>
            <a:lstStyle/>
            <a:p>
              <a:endParaRPr lang="en-GB"/>
            </a:p>
          </p:txBody>
        </p:sp>
        <p:sp>
          <p:nvSpPr>
            <p:cNvPr id="38" name="TextBox 38"/>
            <p:cNvSpPr txBox="1"/>
            <p:nvPr/>
          </p:nvSpPr>
          <p:spPr>
            <a:xfrm>
              <a:off x="0" y="0"/>
              <a:ext cx="6871022" cy="2880000"/>
            </a:xfrm>
            <a:prstGeom prst="rect">
              <a:avLst/>
            </a:prstGeom>
          </p:spPr>
          <p:txBody>
            <a:bodyPr lIns="50800" tIns="50800" rIns="50800" bIns="50800" rtlCol="0" anchor="ctr"/>
            <a:lstStyle/>
            <a:p>
              <a:pPr algn="ctr">
                <a:lnSpc>
                  <a:spcPts val="4320"/>
                </a:lnSpc>
              </a:pPr>
              <a:r>
                <a:rPr lang="en-US" sz="3600" b="1">
                  <a:solidFill>
                    <a:srgbClr val="FFFFFF"/>
                  </a:solidFill>
                  <a:latin typeface="Brandon Text 1 Bold"/>
                  <a:ea typeface="Brandon Text 1 Bold"/>
                  <a:cs typeface="Brandon Text 1 Bold"/>
                  <a:sym typeface="Brandon Text 1 Bold"/>
                </a:rPr>
                <a:t>BTEC Diploma</a:t>
              </a:r>
            </a:p>
            <a:p>
              <a:pPr algn="ctr">
                <a:lnSpc>
                  <a:spcPts val="4320"/>
                </a:lnSpc>
              </a:pPr>
              <a:r>
                <a:rPr lang="en-US" sz="3600" b="1">
                  <a:solidFill>
                    <a:srgbClr val="FFFFFF"/>
                  </a:solidFill>
                  <a:latin typeface="Brandon Text 1 Bold"/>
                  <a:ea typeface="Brandon Text 1 Bold"/>
                  <a:cs typeface="Brandon Text 1 Bold"/>
                  <a:sym typeface="Brandon Text 1 Bold"/>
                </a:rPr>
                <a:t>(Double Award)</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2960" y="8673838"/>
            <a:ext cx="2748254" cy="1058400"/>
            <a:chOff x="0" y="0"/>
            <a:chExt cx="3664338" cy="1411200"/>
          </a:xfrm>
        </p:grpSpPr>
        <p:sp>
          <p:nvSpPr>
            <p:cNvPr id="3" name="Freeform 3"/>
            <p:cNvSpPr/>
            <p:nvPr/>
          </p:nvSpPr>
          <p:spPr>
            <a:xfrm>
              <a:off x="0" y="0"/>
              <a:ext cx="3664331" cy="1411224"/>
            </a:xfrm>
            <a:custGeom>
              <a:avLst/>
              <a:gdLst/>
              <a:ahLst/>
              <a:cxnLst/>
              <a:rect l="l" t="t" r="r" b="b"/>
              <a:pathLst>
                <a:path w="3664331" h="1411224">
                  <a:moveTo>
                    <a:pt x="0" y="0"/>
                  </a:moveTo>
                  <a:lnTo>
                    <a:pt x="3664331" y="0"/>
                  </a:lnTo>
                  <a:lnTo>
                    <a:pt x="3664331" y="1411224"/>
                  </a:lnTo>
                  <a:lnTo>
                    <a:pt x="0" y="1411224"/>
                  </a:lnTo>
                  <a:lnTo>
                    <a:pt x="0" y="0"/>
                  </a:lnTo>
                  <a:close/>
                </a:path>
              </a:pathLst>
            </a:custGeom>
            <a:blipFill>
              <a:blip r:embed="rId3"/>
              <a:stretch>
                <a:fillRect t="-38" b="-37"/>
              </a:stretch>
            </a:blipFill>
          </p:spPr>
          <p:txBody>
            <a:bodyPr/>
            <a:lstStyle/>
            <a:p>
              <a:endParaRPr lang="en-GB"/>
            </a:p>
          </p:txBody>
        </p:sp>
      </p:grpSp>
      <p:grpSp>
        <p:nvGrpSpPr>
          <p:cNvPr id="4" name="Group 4"/>
          <p:cNvGrpSpPr/>
          <p:nvPr/>
        </p:nvGrpSpPr>
        <p:grpSpPr>
          <a:xfrm>
            <a:off x="971244" y="1909119"/>
            <a:ext cx="5386308" cy="2160000"/>
            <a:chOff x="0" y="0"/>
            <a:chExt cx="7181744" cy="2880000"/>
          </a:xfrm>
        </p:grpSpPr>
        <p:sp>
          <p:nvSpPr>
            <p:cNvPr id="5" name="Freeform 5"/>
            <p:cNvSpPr/>
            <p:nvPr/>
          </p:nvSpPr>
          <p:spPr>
            <a:xfrm>
              <a:off x="0" y="0"/>
              <a:ext cx="7181723" cy="2879979"/>
            </a:xfrm>
            <a:custGeom>
              <a:avLst/>
              <a:gdLst/>
              <a:ahLst/>
              <a:cxnLst/>
              <a:rect l="l" t="t" r="r" b="b"/>
              <a:pathLst>
                <a:path w="7181723" h="2879979">
                  <a:moveTo>
                    <a:pt x="0" y="0"/>
                  </a:moveTo>
                  <a:lnTo>
                    <a:pt x="7181723" y="0"/>
                  </a:lnTo>
                  <a:lnTo>
                    <a:pt x="7181723" y="2879979"/>
                  </a:lnTo>
                  <a:lnTo>
                    <a:pt x="0" y="2879979"/>
                  </a:lnTo>
                  <a:close/>
                </a:path>
              </a:pathLst>
            </a:custGeom>
            <a:solidFill>
              <a:srgbClr val="00AFAB"/>
            </a:solidFill>
          </p:spPr>
          <p:txBody>
            <a:bodyPr/>
            <a:lstStyle/>
            <a:p>
              <a:endParaRPr lang="en-GB"/>
            </a:p>
          </p:txBody>
        </p:sp>
        <p:sp>
          <p:nvSpPr>
            <p:cNvPr id="6" name="TextBox 6"/>
            <p:cNvSpPr txBox="1"/>
            <p:nvPr/>
          </p:nvSpPr>
          <p:spPr>
            <a:xfrm>
              <a:off x="0" y="0"/>
              <a:ext cx="7181744" cy="2880000"/>
            </a:xfrm>
            <a:prstGeom prst="rect">
              <a:avLst/>
            </a:prstGeom>
          </p:spPr>
          <p:txBody>
            <a:bodyPr lIns="50800" tIns="50800" rIns="50800" bIns="50800" rtlCol="0" anchor="ctr"/>
            <a:lstStyle/>
            <a:p>
              <a:pPr algn="ctr">
                <a:lnSpc>
                  <a:spcPts val="4320"/>
                </a:lnSpc>
              </a:pPr>
              <a:r>
                <a:rPr lang="en-US" sz="3600" b="1">
                  <a:solidFill>
                    <a:srgbClr val="FFFFFF"/>
                  </a:solidFill>
                  <a:latin typeface="Brandon Text 1 Bold"/>
                  <a:ea typeface="Brandon Text 1 Bold"/>
                  <a:cs typeface="Brandon Text 1 Bold"/>
                  <a:sym typeface="Brandon Text 1 Bold"/>
                </a:rPr>
                <a:t>A-Level</a:t>
              </a:r>
            </a:p>
          </p:txBody>
        </p:sp>
      </p:grpSp>
      <p:grpSp>
        <p:nvGrpSpPr>
          <p:cNvPr id="7" name="Group 7"/>
          <p:cNvGrpSpPr/>
          <p:nvPr/>
        </p:nvGrpSpPr>
        <p:grpSpPr>
          <a:xfrm>
            <a:off x="6575043" y="1915293"/>
            <a:ext cx="5386308" cy="2160000"/>
            <a:chOff x="0" y="0"/>
            <a:chExt cx="7181744" cy="2880000"/>
          </a:xfrm>
        </p:grpSpPr>
        <p:sp>
          <p:nvSpPr>
            <p:cNvPr id="8" name="Freeform 8"/>
            <p:cNvSpPr/>
            <p:nvPr/>
          </p:nvSpPr>
          <p:spPr>
            <a:xfrm>
              <a:off x="0" y="0"/>
              <a:ext cx="7181723" cy="2879979"/>
            </a:xfrm>
            <a:custGeom>
              <a:avLst/>
              <a:gdLst/>
              <a:ahLst/>
              <a:cxnLst/>
              <a:rect l="l" t="t" r="r" b="b"/>
              <a:pathLst>
                <a:path w="7181723" h="2879979">
                  <a:moveTo>
                    <a:pt x="0" y="0"/>
                  </a:moveTo>
                  <a:lnTo>
                    <a:pt x="7181723" y="0"/>
                  </a:lnTo>
                  <a:lnTo>
                    <a:pt x="7181723" y="2879979"/>
                  </a:lnTo>
                  <a:lnTo>
                    <a:pt x="0" y="2879979"/>
                  </a:lnTo>
                  <a:close/>
                </a:path>
              </a:pathLst>
            </a:custGeom>
            <a:solidFill>
              <a:srgbClr val="94D60A"/>
            </a:solidFill>
          </p:spPr>
          <p:txBody>
            <a:bodyPr/>
            <a:lstStyle/>
            <a:p>
              <a:endParaRPr lang="en-GB"/>
            </a:p>
          </p:txBody>
        </p:sp>
        <p:sp>
          <p:nvSpPr>
            <p:cNvPr id="9" name="TextBox 9"/>
            <p:cNvSpPr txBox="1"/>
            <p:nvPr/>
          </p:nvSpPr>
          <p:spPr>
            <a:xfrm>
              <a:off x="0" y="0"/>
              <a:ext cx="7181744" cy="2880000"/>
            </a:xfrm>
            <a:prstGeom prst="rect">
              <a:avLst/>
            </a:prstGeom>
          </p:spPr>
          <p:txBody>
            <a:bodyPr lIns="50800" tIns="50800" rIns="50800" bIns="50800" rtlCol="0" anchor="ctr"/>
            <a:lstStyle/>
            <a:p>
              <a:pPr algn="ctr">
                <a:lnSpc>
                  <a:spcPts val="4320"/>
                </a:lnSpc>
              </a:pPr>
              <a:r>
                <a:rPr lang="en-US" sz="3600" b="1">
                  <a:solidFill>
                    <a:srgbClr val="FFFFFF"/>
                  </a:solidFill>
                  <a:latin typeface="Brandon Text 1 Bold"/>
                  <a:ea typeface="Brandon Text 1 Bold"/>
                  <a:cs typeface="Brandon Text 1 Bold"/>
                  <a:sym typeface="Brandon Text 1 Bold"/>
                </a:rPr>
                <a:t>BTEC Subsidiary Diploma</a:t>
              </a:r>
            </a:p>
            <a:p>
              <a:pPr algn="ctr">
                <a:lnSpc>
                  <a:spcPts val="4320"/>
                </a:lnSpc>
              </a:pPr>
              <a:r>
                <a:rPr lang="en-US" sz="3600" b="1">
                  <a:solidFill>
                    <a:srgbClr val="FFFFFF"/>
                  </a:solidFill>
                  <a:latin typeface="Brandon Text 1 Bold"/>
                  <a:ea typeface="Brandon Text 1 Bold"/>
                  <a:cs typeface="Brandon Text 1 Bold"/>
                  <a:sym typeface="Brandon Text 1 Bold"/>
                </a:rPr>
                <a:t>(or other single award)</a:t>
              </a:r>
            </a:p>
          </p:txBody>
        </p:sp>
      </p:grpSp>
      <p:grpSp>
        <p:nvGrpSpPr>
          <p:cNvPr id="10" name="Group 10"/>
          <p:cNvGrpSpPr/>
          <p:nvPr/>
        </p:nvGrpSpPr>
        <p:grpSpPr>
          <a:xfrm>
            <a:off x="12197378" y="1921467"/>
            <a:ext cx="5386308" cy="2160000"/>
            <a:chOff x="0" y="0"/>
            <a:chExt cx="7181744" cy="2880000"/>
          </a:xfrm>
        </p:grpSpPr>
        <p:sp>
          <p:nvSpPr>
            <p:cNvPr id="11" name="Freeform 11"/>
            <p:cNvSpPr/>
            <p:nvPr/>
          </p:nvSpPr>
          <p:spPr>
            <a:xfrm>
              <a:off x="0" y="0"/>
              <a:ext cx="7181723" cy="2879979"/>
            </a:xfrm>
            <a:custGeom>
              <a:avLst/>
              <a:gdLst/>
              <a:ahLst/>
              <a:cxnLst/>
              <a:rect l="l" t="t" r="r" b="b"/>
              <a:pathLst>
                <a:path w="7181723" h="2879979">
                  <a:moveTo>
                    <a:pt x="0" y="0"/>
                  </a:moveTo>
                  <a:lnTo>
                    <a:pt x="7181723" y="0"/>
                  </a:lnTo>
                  <a:lnTo>
                    <a:pt x="7181723" y="2879979"/>
                  </a:lnTo>
                  <a:lnTo>
                    <a:pt x="0" y="2879979"/>
                  </a:lnTo>
                  <a:close/>
                </a:path>
              </a:pathLst>
            </a:custGeom>
            <a:solidFill>
              <a:srgbClr val="94D60A"/>
            </a:solidFill>
          </p:spPr>
          <p:txBody>
            <a:bodyPr/>
            <a:lstStyle/>
            <a:p>
              <a:endParaRPr lang="en-GB"/>
            </a:p>
          </p:txBody>
        </p:sp>
        <p:sp>
          <p:nvSpPr>
            <p:cNvPr id="12" name="TextBox 12"/>
            <p:cNvSpPr txBox="1"/>
            <p:nvPr/>
          </p:nvSpPr>
          <p:spPr>
            <a:xfrm>
              <a:off x="0" y="0"/>
              <a:ext cx="7181744" cy="2880000"/>
            </a:xfrm>
            <a:prstGeom prst="rect">
              <a:avLst/>
            </a:prstGeom>
          </p:spPr>
          <p:txBody>
            <a:bodyPr lIns="50800" tIns="50800" rIns="50800" bIns="50800" rtlCol="0" anchor="ctr"/>
            <a:lstStyle/>
            <a:p>
              <a:pPr algn="ctr">
                <a:lnSpc>
                  <a:spcPts val="4320"/>
                </a:lnSpc>
              </a:pPr>
              <a:r>
                <a:rPr lang="en-US" sz="3600" b="1">
                  <a:solidFill>
                    <a:srgbClr val="FFFFFF"/>
                  </a:solidFill>
                  <a:latin typeface="Brandon Text 1 Bold"/>
                  <a:ea typeface="Brandon Text 1 Bold"/>
                  <a:cs typeface="Brandon Text 1 Bold"/>
                  <a:sym typeface="Brandon Text 1 Bold"/>
                </a:rPr>
                <a:t>BTEC Subsidiary Diploma</a:t>
              </a:r>
            </a:p>
            <a:p>
              <a:pPr algn="ctr">
                <a:lnSpc>
                  <a:spcPts val="4320"/>
                </a:lnSpc>
              </a:pPr>
              <a:r>
                <a:rPr lang="en-US" sz="3600" b="1">
                  <a:solidFill>
                    <a:srgbClr val="FFFFFF"/>
                  </a:solidFill>
                  <a:latin typeface="Brandon Text 1 Bold"/>
                  <a:ea typeface="Brandon Text 1 Bold"/>
                  <a:cs typeface="Brandon Text 1 Bold"/>
                  <a:sym typeface="Brandon Text 1 Bold"/>
                </a:rPr>
                <a:t>(or other single award)</a:t>
              </a:r>
            </a:p>
          </p:txBody>
        </p:sp>
      </p:grpSp>
      <p:grpSp>
        <p:nvGrpSpPr>
          <p:cNvPr id="13" name="Group 13"/>
          <p:cNvGrpSpPr/>
          <p:nvPr/>
        </p:nvGrpSpPr>
        <p:grpSpPr>
          <a:xfrm>
            <a:off x="952451" y="6070798"/>
            <a:ext cx="5386308" cy="2160000"/>
            <a:chOff x="0" y="0"/>
            <a:chExt cx="7181744" cy="2880000"/>
          </a:xfrm>
        </p:grpSpPr>
        <p:sp>
          <p:nvSpPr>
            <p:cNvPr id="14" name="Freeform 14"/>
            <p:cNvSpPr/>
            <p:nvPr/>
          </p:nvSpPr>
          <p:spPr>
            <a:xfrm>
              <a:off x="0" y="0"/>
              <a:ext cx="7181723" cy="2879979"/>
            </a:xfrm>
            <a:custGeom>
              <a:avLst/>
              <a:gdLst/>
              <a:ahLst/>
              <a:cxnLst/>
              <a:rect l="l" t="t" r="r" b="b"/>
              <a:pathLst>
                <a:path w="7181723" h="2879979">
                  <a:moveTo>
                    <a:pt x="0" y="0"/>
                  </a:moveTo>
                  <a:lnTo>
                    <a:pt x="7181723" y="0"/>
                  </a:lnTo>
                  <a:lnTo>
                    <a:pt x="7181723" y="2879979"/>
                  </a:lnTo>
                  <a:lnTo>
                    <a:pt x="0" y="2879979"/>
                  </a:lnTo>
                  <a:close/>
                </a:path>
              </a:pathLst>
            </a:custGeom>
            <a:solidFill>
              <a:srgbClr val="94D60A"/>
            </a:solidFill>
          </p:spPr>
          <p:txBody>
            <a:bodyPr/>
            <a:lstStyle/>
            <a:p>
              <a:endParaRPr lang="en-GB"/>
            </a:p>
          </p:txBody>
        </p:sp>
        <p:sp>
          <p:nvSpPr>
            <p:cNvPr id="15" name="TextBox 15"/>
            <p:cNvSpPr txBox="1"/>
            <p:nvPr/>
          </p:nvSpPr>
          <p:spPr>
            <a:xfrm>
              <a:off x="0" y="0"/>
              <a:ext cx="7181744" cy="2880000"/>
            </a:xfrm>
            <a:prstGeom prst="rect">
              <a:avLst/>
            </a:prstGeom>
          </p:spPr>
          <p:txBody>
            <a:bodyPr lIns="50800" tIns="50800" rIns="50800" bIns="50800" rtlCol="0" anchor="ctr"/>
            <a:lstStyle/>
            <a:p>
              <a:pPr algn="ctr">
                <a:lnSpc>
                  <a:spcPts val="4320"/>
                </a:lnSpc>
              </a:pPr>
              <a:r>
                <a:rPr lang="en-US" sz="3600" b="1">
                  <a:solidFill>
                    <a:srgbClr val="FFFFFF"/>
                  </a:solidFill>
                  <a:latin typeface="Brandon Text 1 Bold"/>
                  <a:ea typeface="Brandon Text 1 Bold"/>
                  <a:cs typeface="Brandon Text 1 Bold"/>
                  <a:sym typeface="Brandon Text 1 Bold"/>
                </a:rPr>
                <a:t>BTEC Subsidiary Diploma</a:t>
              </a:r>
            </a:p>
            <a:p>
              <a:pPr algn="ctr">
                <a:lnSpc>
                  <a:spcPts val="4320"/>
                </a:lnSpc>
              </a:pPr>
              <a:r>
                <a:rPr lang="en-US" sz="3600" b="1">
                  <a:solidFill>
                    <a:srgbClr val="FFFFFF"/>
                  </a:solidFill>
                  <a:latin typeface="Brandon Text 1 Bold"/>
                  <a:ea typeface="Brandon Text 1 Bold"/>
                  <a:cs typeface="Brandon Text 1 Bold"/>
                  <a:sym typeface="Brandon Text 1 Bold"/>
                </a:rPr>
                <a:t>(or other single award)</a:t>
              </a:r>
            </a:p>
          </p:txBody>
        </p:sp>
      </p:grpSp>
      <p:grpSp>
        <p:nvGrpSpPr>
          <p:cNvPr id="16" name="Group 16"/>
          <p:cNvGrpSpPr/>
          <p:nvPr/>
        </p:nvGrpSpPr>
        <p:grpSpPr>
          <a:xfrm>
            <a:off x="6565518" y="6070798"/>
            <a:ext cx="5386308" cy="2160000"/>
            <a:chOff x="0" y="0"/>
            <a:chExt cx="7181744" cy="2880000"/>
          </a:xfrm>
        </p:grpSpPr>
        <p:sp>
          <p:nvSpPr>
            <p:cNvPr id="17" name="Freeform 17"/>
            <p:cNvSpPr/>
            <p:nvPr/>
          </p:nvSpPr>
          <p:spPr>
            <a:xfrm>
              <a:off x="0" y="0"/>
              <a:ext cx="7181723" cy="2879979"/>
            </a:xfrm>
            <a:custGeom>
              <a:avLst/>
              <a:gdLst/>
              <a:ahLst/>
              <a:cxnLst/>
              <a:rect l="l" t="t" r="r" b="b"/>
              <a:pathLst>
                <a:path w="7181723" h="2879979">
                  <a:moveTo>
                    <a:pt x="0" y="0"/>
                  </a:moveTo>
                  <a:lnTo>
                    <a:pt x="7181723" y="0"/>
                  </a:lnTo>
                  <a:lnTo>
                    <a:pt x="7181723" y="2879979"/>
                  </a:lnTo>
                  <a:lnTo>
                    <a:pt x="0" y="2879979"/>
                  </a:lnTo>
                  <a:close/>
                </a:path>
              </a:pathLst>
            </a:custGeom>
            <a:solidFill>
              <a:srgbClr val="94D60A"/>
            </a:solidFill>
          </p:spPr>
          <p:txBody>
            <a:bodyPr/>
            <a:lstStyle/>
            <a:p>
              <a:endParaRPr lang="en-GB"/>
            </a:p>
          </p:txBody>
        </p:sp>
        <p:sp>
          <p:nvSpPr>
            <p:cNvPr id="18" name="TextBox 18"/>
            <p:cNvSpPr txBox="1"/>
            <p:nvPr/>
          </p:nvSpPr>
          <p:spPr>
            <a:xfrm>
              <a:off x="0" y="0"/>
              <a:ext cx="7181744" cy="2880000"/>
            </a:xfrm>
            <a:prstGeom prst="rect">
              <a:avLst/>
            </a:prstGeom>
          </p:spPr>
          <p:txBody>
            <a:bodyPr lIns="50800" tIns="50800" rIns="50800" bIns="50800" rtlCol="0" anchor="ctr"/>
            <a:lstStyle/>
            <a:p>
              <a:pPr algn="ctr">
                <a:lnSpc>
                  <a:spcPts val="4320"/>
                </a:lnSpc>
              </a:pPr>
              <a:r>
                <a:rPr lang="en-US" sz="3600" b="1">
                  <a:solidFill>
                    <a:srgbClr val="FFFFFF"/>
                  </a:solidFill>
                  <a:latin typeface="Brandon Text 1 Bold"/>
                  <a:ea typeface="Brandon Text 1 Bold"/>
                  <a:cs typeface="Brandon Text 1 Bold"/>
                  <a:sym typeface="Brandon Text 1 Bold"/>
                </a:rPr>
                <a:t>BTEC Subsidiary Diploma</a:t>
              </a:r>
            </a:p>
            <a:p>
              <a:pPr algn="ctr">
                <a:lnSpc>
                  <a:spcPts val="4320"/>
                </a:lnSpc>
              </a:pPr>
              <a:r>
                <a:rPr lang="en-US" sz="3600" b="1">
                  <a:solidFill>
                    <a:srgbClr val="FFFFFF"/>
                  </a:solidFill>
                  <a:latin typeface="Brandon Text 1 Bold"/>
                  <a:ea typeface="Brandon Text 1 Bold"/>
                  <a:cs typeface="Brandon Text 1 Bold"/>
                  <a:sym typeface="Brandon Text 1 Bold"/>
                </a:rPr>
                <a:t>(or other single award)</a:t>
              </a:r>
            </a:p>
          </p:txBody>
        </p:sp>
      </p:grpSp>
      <p:grpSp>
        <p:nvGrpSpPr>
          <p:cNvPr id="19" name="Group 19"/>
          <p:cNvGrpSpPr/>
          <p:nvPr/>
        </p:nvGrpSpPr>
        <p:grpSpPr>
          <a:xfrm>
            <a:off x="12178585" y="6061273"/>
            <a:ext cx="5405358" cy="2179050"/>
            <a:chOff x="0" y="0"/>
            <a:chExt cx="7207144" cy="2905400"/>
          </a:xfrm>
        </p:grpSpPr>
        <p:sp>
          <p:nvSpPr>
            <p:cNvPr id="20" name="Freeform 20"/>
            <p:cNvSpPr/>
            <p:nvPr/>
          </p:nvSpPr>
          <p:spPr>
            <a:xfrm>
              <a:off x="12700" y="12700"/>
              <a:ext cx="7181723" cy="2879979"/>
            </a:xfrm>
            <a:custGeom>
              <a:avLst/>
              <a:gdLst/>
              <a:ahLst/>
              <a:cxnLst/>
              <a:rect l="l" t="t" r="r" b="b"/>
              <a:pathLst>
                <a:path w="7181723" h="2879979">
                  <a:moveTo>
                    <a:pt x="0" y="0"/>
                  </a:moveTo>
                  <a:lnTo>
                    <a:pt x="7181723" y="0"/>
                  </a:lnTo>
                  <a:lnTo>
                    <a:pt x="7181723" y="2879979"/>
                  </a:lnTo>
                  <a:lnTo>
                    <a:pt x="0" y="2879979"/>
                  </a:lnTo>
                  <a:close/>
                </a:path>
              </a:pathLst>
            </a:custGeom>
            <a:solidFill>
              <a:srgbClr val="94D60A"/>
            </a:solidFill>
          </p:spPr>
          <p:txBody>
            <a:bodyPr/>
            <a:lstStyle/>
            <a:p>
              <a:endParaRPr lang="en-GB"/>
            </a:p>
          </p:txBody>
        </p:sp>
        <p:sp>
          <p:nvSpPr>
            <p:cNvPr id="21" name="Freeform 21"/>
            <p:cNvSpPr/>
            <p:nvPr/>
          </p:nvSpPr>
          <p:spPr>
            <a:xfrm>
              <a:off x="0" y="0"/>
              <a:ext cx="7207123" cy="2905379"/>
            </a:xfrm>
            <a:custGeom>
              <a:avLst/>
              <a:gdLst/>
              <a:ahLst/>
              <a:cxnLst/>
              <a:rect l="l" t="t" r="r" b="b"/>
              <a:pathLst>
                <a:path w="7207123" h="2905379">
                  <a:moveTo>
                    <a:pt x="12700" y="0"/>
                  </a:moveTo>
                  <a:lnTo>
                    <a:pt x="7194423" y="0"/>
                  </a:lnTo>
                  <a:cubicBezTo>
                    <a:pt x="7201408" y="0"/>
                    <a:pt x="7207123" y="5715"/>
                    <a:pt x="7207123" y="12700"/>
                  </a:cubicBezTo>
                  <a:lnTo>
                    <a:pt x="7207123" y="2892679"/>
                  </a:lnTo>
                  <a:cubicBezTo>
                    <a:pt x="7207123" y="2899664"/>
                    <a:pt x="7201408" y="2905379"/>
                    <a:pt x="7194423" y="2905379"/>
                  </a:cubicBezTo>
                  <a:lnTo>
                    <a:pt x="12700" y="2905379"/>
                  </a:lnTo>
                  <a:cubicBezTo>
                    <a:pt x="5715" y="2905379"/>
                    <a:pt x="0" y="2899664"/>
                    <a:pt x="0" y="2892679"/>
                  </a:cubicBezTo>
                  <a:lnTo>
                    <a:pt x="0" y="12700"/>
                  </a:lnTo>
                  <a:cubicBezTo>
                    <a:pt x="0" y="5715"/>
                    <a:pt x="5715" y="0"/>
                    <a:pt x="12700" y="0"/>
                  </a:cubicBezTo>
                  <a:moveTo>
                    <a:pt x="12700" y="25400"/>
                  </a:moveTo>
                  <a:lnTo>
                    <a:pt x="12700" y="12700"/>
                  </a:lnTo>
                  <a:lnTo>
                    <a:pt x="25400" y="12700"/>
                  </a:lnTo>
                  <a:lnTo>
                    <a:pt x="25400" y="2892679"/>
                  </a:lnTo>
                  <a:lnTo>
                    <a:pt x="12700" y="2892679"/>
                  </a:lnTo>
                  <a:lnTo>
                    <a:pt x="12700" y="2879979"/>
                  </a:lnTo>
                  <a:lnTo>
                    <a:pt x="7194423" y="2879979"/>
                  </a:lnTo>
                  <a:lnTo>
                    <a:pt x="7194423" y="2892679"/>
                  </a:lnTo>
                  <a:lnTo>
                    <a:pt x="7181723" y="2892679"/>
                  </a:lnTo>
                  <a:lnTo>
                    <a:pt x="7181723" y="12700"/>
                  </a:lnTo>
                  <a:lnTo>
                    <a:pt x="7194423" y="12700"/>
                  </a:lnTo>
                  <a:lnTo>
                    <a:pt x="7194423" y="25400"/>
                  </a:lnTo>
                  <a:lnTo>
                    <a:pt x="12700" y="25400"/>
                  </a:lnTo>
                  <a:close/>
                </a:path>
              </a:pathLst>
            </a:custGeom>
            <a:solidFill>
              <a:srgbClr val="94D60A"/>
            </a:solidFill>
          </p:spPr>
          <p:txBody>
            <a:bodyPr/>
            <a:lstStyle/>
            <a:p>
              <a:endParaRPr lang="en-GB"/>
            </a:p>
          </p:txBody>
        </p:sp>
        <p:sp>
          <p:nvSpPr>
            <p:cNvPr id="22" name="TextBox 22"/>
            <p:cNvSpPr txBox="1"/>
            <p:nvPr/>
          </p:nvSpPr>
          <p:spPr>
            <a:xfrm>
              <a:off x="0" y="0"/>
              <a:ext cx="7207144" cy="2905400"/>
            </a:xfrm>
            <a:prstGeom prst="rect">
              <a:avLst/>
            </a:prstGeom>
          </p:spPr>
          <p:txBody>
            <a:bodyPr lIns="50800" tIns="50800" rIns="50800" bIns="50800" rtlCol="0" anchor="ctr"/>
            <a:lstStyle/>
            <a:p>
              <a:pPr algn="ctr">
                <a:lnSpc>
                  <a:spcPts val="4320"/>
                </a:lnSpc>
              </a:pPr>
              <a:r>
                <a:rPr lang="en-US" sz="3600" b="1">
                  <a:solidFill>
                    <a:srgbClr val="FFFFFF"/>
                  </a:solidFill>
                  <a:latin typeface="Brandon Text 1 Bold"/>
                  <a:ea typeface="Brandon Text 1 Bold"/>
                  <a:cs typeface="Brandon Text 1 Bold"/>
                  <a:sym typeface="Brandon Text 1 Bold"/>
                </a:rPr>
                <a:t>BTEC Subsidiary Diploma</a:t>
              </a:r>
            </a:p>
            <a:p>
              <a:pPr algn="ctr">
                <a:lnSpc>
                  <a:spcPts val="4320"/>
                </a:lnSpc>
              </a:pPr>
              <a:r>
                <a:rPr lang="en-US" sz="3600" b="1">
                  <a:solidFill>
                    <a:srgbClr val="FFFFFF"/>
                  </a:solidFill>
                  <a:latin typeface="Brandon Text 1 Bold"/>
                  <a:ea typeface="Brandon Text 1 Bold"/>
                  <a:cs typeface="Brandon Text 1 Bold"/>
                  <a:sym typeface="Brandon Text 1 Bold"/>
                </a:rPr>
                <a:t>(or other single award)</a:t>
              </a:r>
            </a:p>
          </p:txBody>
        </p:sp>
      </p:grpSp>
      <p:sp>
        <p:nvSpPr>
          <p:cNvPr id="23" name="Freeform 23"/>
          <p:cNvSpPr/>
          <p:nvPr/>
        </p:nvSpPr>
        <p:spPr>
          <a:xfrm>
            <a:off x="8277999" y="4190982"/>
            <a:ext cx="1764128" cy="1764128"/>
          </a:xfrm>
          <a:custGeom>
            <a:avLst/>
            <a:gdLst/>
            <a:ahLst/>
            <a:cxnLst/>
            <a:rect l="l" t="t" r="r" b="b"/>
            <a:pathLst>
              <a:path w="1764128" h="1764128">
                <a:moveTo>
                  <a:pt x="0" y="0"/>
                </a:moveTo>
                <a:lnTo>
                  <a:pt x="1764129" y="0"/>
                </a:lnTo>
                <a:lnTo>
                  <a:pt x="1764129" y="1764128"/>
                </a:lnTo>
                <a:lnTo>
                  <a:pt x="0" y="1764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4" name="TextBox 24"/>
          <p:cNvSpPr txBox="1"/>
          <p:nvPr/>
        </p:nvSpPr>
        <p:spPr>
          <a:xfrm>
            <a:off x="914400" y="962123"/>
            <a:ext cx="16491327" cy="758571"/>
          </a:xfrm>
          <a:prstGeom prst="rect">
            <a:avLst/>
          </a:prstGeom>
        </p:spPr>
        <p:txBody>
          <a:bodyPr lIns="0" tIns="0" rIns="0" bIns="0" rtlCol="0" anchor="t">
            <a:spAutoFit/>
          </a:bodyPr>
          <a:lstStyle/>
          <a:p>
            <a:pPr algn="l">
              <a:lnSpc>
                <a:spcPts val="5832"/>
              </a:lnSpc>
            </a:pPr>
            <a:r>
              <a:rPr lang="en-US" sz="5400" b="1">
                <a:solidFill>
                  <a:srgbClr val="E30613"/>
                </a:solidFill>
                <a:latin typeface="Brandon Text 1 Bold"/>
                <a:ea typeface="Brandon Text 1 Bold"/>
                <a:cs typeface="Brandon Text 1 Bold"/>
                <a:sym typeface="Brandon Text 1 Bold"/>
              </a:rPr>
              <a:t>Not acceptable combinations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6000D"/>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841248" y="8653368"/>
            <a:ext cx="2745483" cy="1057334"/>
            <a:chOff x="0" y="0"/>
            <a:chExt cx="3660644" cy="1409778"/>
          </a:xfrm>
        </p:grpSpPr>
        <p:sp>
          <p:nvSpPr>
            <p:cNvPr id="3" name="Freeform 3"/>
            <p:cNvSpPr/>
            <p:nvPr/>
          </p:nvSpPr>
          <p:spPr>
            <a:xfrm>
              <a:off x="0" y="0"/>
              <a:ext cx="3660648" cy="1409827"/>
            </a:xfrm>
            <a:custGeom>
              <a:avLst/>
              <a:gdLst/>
              <a:ahLst/>
              <a:cxnLst/>
              <a:rect l="l" t="t" r="r" b="b"/>
              <a:pathLst>
                <a:path w="3660648" h="1409827">
                  <a:moveTo>
                    <a:pt x="0" y="0"/>
                  </a:moveTo>
                  <a:lnTo>
                    <a:pt x="3660648" y="0"/>
                  </a:lnTo>
                  <a:lnTo>
                    <a:pt x="3660648" y="1409827"/>
                  </a:lnTo>
                  <a:lnTo>
                    <a:pt x="0" y="1409827"/>
                  </a:lnTo>
                  <a:lnTo>
                    <a:pt x="0" y="0"/>
                  </a:lnTo>
                  <a:close/>
                </a:path>
              </a:pathLst>
            </a:custGeom>
            <a:blipFill>
              <a:blip r:embed="rId3"/>
              <a:stretch>
                <a:fillRect t="-38" b="-35"/>
              </a:stretch>
            </a:blipFill>
          </p:spPr>
          <p:txBody>
            <a:bodyPr/>
            <a:lstStyle/>
            <a:p>
              <a:endParaRPr lang="en-GB"/>
            </a:p>
          </p:txBody>
        </p:sp>
      </p:grpSp>
      <p:grpSp>
        <p:nvGrpSpPr>
          <p:cNvPr id="4" name="Group 4"/>
          <p:cNvGrpSpPr/>
          <p:nvPr/>
        </p:nvGrpSpPr>
        <p:grpSpPr>
          <a:xfrm>
            <a:off x="0" y="2044564"/>
            <a:ext cx="18492041" cy="5521724"/>
            <a:chOff x="0" y="0"/>
            <a:chExt cx="4870332" cy="1454281"/>
          </a:xfrm>
        </p:grpSpPr>
        <p:sp>
          <p:nvSpPr>
            <p:cNvPr id="5" name="Freeform 5"/>
            <p:cNvSpPr/>
            <p:nvPr/>
          </p:nvSpPr>
          <p:spPr>
            <a:xfrm>
              <a:off x="0" y="0"/>
              <a:ext cx="4870332" cy="1454281"/>
            </a:xfrm>
            <a:custGeom>
              <a:avLst/>
              <a:gdLst/>
              <a:ahLst/>
              <a:cxnLst/>
              <a:rect l="l" t="t" r="r" b="b"/>
              <a:pathLst>
                <a:path w="4870332" h="1454281">
                  <a:moveTo>
                    <a:pt x="0" y="0"/>
                  </a:moveTo>
                  <a:lnTo>
                    <a:pt x="4870332" y="0"/>
                  </a:lnTo>
                  <a:lnTo>
                    <a:pt x="4870332" y="1454281"/>
                  </a:lnTo>
                  <a:lnTo>
                    <a:pt x="0" y="1454281"/>
                  </a:lnTo>
                  <a:close/>
                </a:path>
              </a:pathLst>
            </a:custGeom>
            <a:solidFill>
              <a:srgbClr val="FFFFFF"/>
            </a:solidFill>
          </p:spPr>
          <p:txBody>
            <a:bodyPr/>
            <a:lstStyle/>
            <a:p>
              <a:endParaRPr lang="en-GB"/>
            </a:p>
          </p:txBody>
        </p:sp>
        <p:sp>
          <p:nvSpPr>
            <p:cNvPr id="6" name="TextBox 6"/>
            <p:cNvSpPr txBox="1"/>
            <p:nvPr/>
          </p:nvSpPr>
          <p:spPr>
            <a:xfrm>
              <a:off x="0" y="-28575"/>
              <a:ext cx="4870332" cy="1482856"/>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0" y="2393635"/>
            <a:ext cx="18288000" cy="4886325"/>
          </a:xfrm>
          <a:prstGeom prst="rect">
            <a:avLst/>
          </a:prstGeom>
        </p:spPr>
        <p:txBody>
          <a:bodyPr lIns="0" tIns="0" rIns="0" bIns="0" rtlCol="0" anchor="t">
            <a:spAutoFit/>
          </a:bodyPr>
          <a:lstStyle/>
          <a:p>
            <a:pPr marL="777240" lvl="1" indent="-388620" algn="l">
              <a:lnSpc>
                <a:spcPts val="4320"/>
              </a:lnSpc>
              <a:buFont typeface="Arial"/>
              <a:buChar char="•"/>
            </a:pPr>
            <a:r>
              <a:rPr lang="en-US" sz="3600">
                <a:solidFill>
                  <a:srgbClr val="000000"/>
                </a:solidFill>
                <a:latin typeface="Brandon Text 2"/>
                <a:ea typeface="Brandon Text 2"/>
                <a:cs typeface="Brandon Text 2"/>
                <a:sym typeface="Brandon Text 2"/>
              </a:rPr>
              <a:t>Be eligible for or are currently receiving free school meals (FSM) and/or Education Maintenance Allowance (EMA).</a:t>
            </a:r>
          </a:p>
          <a:p>
            <a:pPr marL="777240" lvl="1" indent="-388620" algn="l">
              <a:lnSpc>
                <a:spcPts val="4320"/>
              </a:lnSpc>
              <a:buFont typeface="Arial"/>
              <a:buChar char="•"/>
            </a:pPr>
            <a:r>
              <a:rPr lang="en-US" sz="3600">
                <a:solidFill>
                  <a:srgbClr val="000000"/>
                </a:solidFill>
                <a:latin typeface="Brandon Text 2"/>
                <a:ea typeface="Brandon Text 2"/>
                <a:cs typeface="Brandon Text 2"/>
                <a:sym typeface="Brandon Text 2"/>
              </a:rPr>
              <a:t>Be the main carer for a family member or </a:t>
            </a:r>
            <a:r>
              <a:rPr lang="en-US" sz="3600" err="1">
                <a:solidFill>
                  <a:srgbClr val="000000"/>
                </a:solidFill>
                <a:latin typeface="Brandon Text 2"/>
                <a:ea typeface="Brandon Text 2"/>
                <a:cs typeface="Brandon Text 2"/>
                <a:sym typeface="Brandon Text 2"/>
              </a:rPr>
              <a:t>dependant</a:t>
            </a:r>
            <a:r>
              <a:rPr lang="en-US" sz="3600">
                <a:solidFill>
                  <a:srgbClr val="000000"/>
                </a:solidFill>
                <a:latin typeface="Brandon Text 2"/>
                <a:ea typeface="Brandon Text 2"/>
                <a:cs typeface="Brandon Text 2"/>
                <a:sym typeface="Brandon Text 2"/>
              </a:rPr>
              <a:t>*.</a:t>
            </a:r>
          </a:p>
          <a:p>
            <a:pPr marL="777240" lvl="1" indent="-388620" algn="l">
              <a:lnSpc>
                <a:spcPts val="4320"/>
              </a:lnSpc>
              <a:buFont typeface="Arial"/>
              <a:buChar char="•"/>
            </a:pPr>
            <a:r>
              <a:rPr lang="en-US" sz="3600">
                <a:solidFill>
                  <a:srgbClr val="000000"/>
                </a:solidFill>
                <a:latin typeface="Brandon Text 2"/>
                <a:ea typeface="Brandon Text 2"/>
                <a:cs typeface="Brandon Text 2"/>
                <a:sym typeface="Brandon Text 2"/>
              </a:rPr>
              <a:t>Have a permanent residence postcode that is classified as being in a "disadvantaged </a:t>
            </a:r>
            <a:r>
              <a:rPr lang="en-US" sz="3600" err="1">
                <a:solidFill>
                  <a:srgbClr val="000000"/>
                </a:solidFill>
                <a:latin typeface="Brandon Text 2"/>
                <a:ea typeface="Brandon Text 2"/>
                <a:cs typeface="Brandon Text 2"/>
                <a:sym typeface="Brandon Text 2"/>
              </a:rPr>
              <a:t>neighbourhood</a:t>
            </a:r>
            <a:r>
              <a:rPr lang="en-US" sz="3600">
                <a:solidFill>
                  <a:srgbClr val="000000"/>
                </a:solidFill>
                <a:latin typeface="Brandon Text 2"/>
                <a:ea typeface="Brandon Text 2"/>
                <a:cs typeface="Brandon Text 2"/>
                <a:sym typeface="Brandon Text 2"/>
              </a:rPr>
              <a:t>” by the Northern Ireland Statistics and Research Agency. </a:t>
            </a:r>
          </a:p>
          <a:p>
            <a:pPr marL="777240" lvl="1" indent="-388620" algn="l">
              <a:lnSpc>
                <a:spcPts val="4320"/>
              </a:lnSpc>
              <a:buFont typeface="Arial"/>
              <a:buChar char="•"/>
            </a:pPr>
            <a:r>
              <a:rPr lang="en-US" sz="3600">
                <a:solidFill>
                  <a:srgbClr val="000000"/>
                </a:solidFill>
                <a:latin typeface="Brandon Text 2"/>
                <a:ea typeface="Brandon Text 2"/>
                <a:cs typeface="Brandon Text 2"/>
                <a:sym typeface="Brandon Text 2"/>
              </a:rPr>
              <a:t>Be a Newcomer, a Refugee or an Asylum Seeker.</a:t>
            </a:r>
          </a:p>
          <a:p>
            <a:pPr marL="777240" lvl="1" indent="-388620" algn="l">
              <a:lnSpc>
                <a:spcPts val="4320"/>
              </a:lnSpc>
              <a:buFont typeface="Arial"/>
              <a:buChar char="•"/>
            </a:pPr>
            <a:r>
              <a:rPr lang="en-US" sz="3600">
                <a:solidFill>
                  <a:srgbClr val="000000"/>
                </a:solidFill>
                <a:latin typeface="Brandon Text 2"/>
                <a:ea typeface="Brandon Text 2"/>
                <a:cs typeface="Brandon Text 2"/>
                <a:sym typeface="Brandon Text 2"/>
              </a:rPr>
              <a:t>If you are care experienced or currently in the care of a Health and Social Care Trust, you are automatically offered a place on the </a:t>
            </a:r>
            <a:r>
              <a:rPr lang="en-US" sz="3600" err="1">
                <a:solidFill>
                  <a:srgbClr val="000000"/>
                </a:solidFill>
                <a:latin typeface="Brandon Text 2"/>
                <a:ea typeface="Brandon Text 2"/>
                <a:cs typeface="Brandon Text 2"/>
                <a:sym typeface="Brandon Text 2"/>
              </a:rPr>
              <a:t>programme</a:t>
            </a:r>
            <a:r>
              <a:rPr lang="en-US" sz="3600">
                <a:solidFill>
                  <a:srgbClr val="000000"/>
                </a:solidFill>
                <a:latin typeface="Brandon Text 2"/>
                <a:ea typeface="Brandon Text 2"/>
                <a:cs typeface="Brandon Text 2"/>
                <a:sym typeface="Brandon Text 2"/>
              </a:rPr>
              <a:t> provided you meet Section A requirements.</a:t>
            </a:r>
          </a:p>
        </p:txBody>
      </p:sp>
      <p:sp>
        <p:nvSpPr>
          <p:cNvPr id="8" name="TextBox 8"/>
          <p:cNvSpPr txBox="1"/>
          <p:nvPr/>
        </p:nvSpPr>
        <p:spPr>
          <a:xfrm>
            <a:off x="904112" y="308717"/>
            <a:ext cx="15251252" cy="1301877"/>
          </a:xfrm>
          <a:prstGeom prst="rect">
            <a:avLst/>
          </a:prstGeom>
        </p:spPr>
        <p:txBody>
          <a:bodyPr lIns="0" tIns="0" rIns="0" bIns="0" rtlCol="0" anchor="t">
            <a:spAutoFit/>
          </a:bodyPr>
          <a:lstStyle/>
          <a:p>
            <a:pPr algn="l">
              <a:lnSpc>
                <a:spcPts val="6480"/>
              </a:lnSpc>
            </a:pPr>
            <a:r>
              <a:rPr lang="en-US" sz="6000" b="1">
                <a:solidFill>
                  <a:srgbClr val="FFFFFF"/>
                </a:solidFill>
                <a:latin typeface="Brandon Text 1 Bold"/>
                <a:ea typeface="Brandon Text 1 Bold"/>
                <a:cs typeface="Brandon Text 1 Bold"/>
                <a:sym typeface="Brandon Text 1 Bold"/>
              </a:rPr>
              <a:t>Section B Criteria</a:t>
            </a:r>
          </a:p>
          <a:p>
            <a:pPr algn="l">
              <a:lnSpc>
                <a:spcPts val="3888"/>
              </a:lnSpc>
            </a:pPr>
            <a:r>
              <a:rPr lang="en-US" sz="3600" b="1">
                <a:solidFill>
                  <a:srgbClr val="FFFFFF"/>
                </a:solidFill>
                <a:latin typeface="Brandon Text 1 Bold"/>
                <a:ea typeface="Brandon Text 1 Bold"/>
                <a:cs typeface="Brandon Text 1 Bold"/>
                <a:sym typeface="Brandon Text 1 Bold"/>
              </a:rPr>
              <a:t>You must meet </a:t>
            </a:r>
            <a:r>
              <a:rPr lang="en-US" sz="3600" b="1" u="sng">
                <a:solidFill>
                  <a:srgbClr val="FFFFFF"/>
                </a:solidFill>
                <a:latin typeface="Brandon Text 1 Bold"/>
                <a:ea typeface="Brandon Text 1 Bold"/>
                <a:cs typeface="Brandon Text 1 Bold"/>
                <a:sym typeface="Brandon Text 1 Bold"/>
              </a:rPr>
              <a:t>ONE</a:t>
            </a:r>
            <a:r>
              <a:rPr lang="en-US" sz="3600" b="1">
                <a:solidFill>
                  <a:srgbClr val="FFFFFF"/>
                </a:solidFill>
                <a:latin typeface="Brandon Text 1 Bold"/>
                <a:ea typeface="Brandon Text 1 Bold"/>
                <a:cs typeface="Brandon Text 1 Bold"/>
                <a:sym typeface="Brandon Text 1 Bold"/>
              </a:rPr>
              <a:t> of the following: </a:t>
            </a:r>
          </a:p>
        </p:txBody>
      </p:sp>
      <p:sp>
        <p:nvSpPr>
          <p:cNvPr id="9" name="TextBox 9"/>
          <p:cNvSpPr txBox="1"/>
          <p:nvPr/>
        </p:nvSpPr>
        <p:spPr>
          <a:xfrm>
            <a:off x="3820307" y="8004438"/>
            <a:ext cx="14025164" cy="1085850"/>
          </a:xfrm>
          <a:prstGeom prst="rect">
            <a:avLst/>
          </a:prstGeom>
        </p:spPr>
        <p:txBody>
          <a:bodyPr lIns="0" tIns="0" rIns="0" bIns="0" rtlCol="0" anchor="t">
            <a:spAutoFit/>
          </a:bodyPr>
          <a:lstStyle/>
          <a:p>
            <a:pPr algn="l">
              <a:lnSpc>
                <a:spcPts val="4320"/>
              </a:lnSpc>
            </a:pPr>
            <a:r>
              <a:rPr lang="en-US" sz="3600">
                <a:solidFill>
                  <a:srgbClr val="FFFFFF"/>
                </a:solidFill>
                <a:latin typeface="Brandon Text 1"/>
                <a:ea typeface="Brandon Text 1"/>
                <a:cs typeface="Brandon Text 1"/>
                <a:sym typeface="Brandon Text 1"/>
              </a:rPr>
              <a:t>On your application form please select </a:t>
            </a:r>
            <a:r>
              <a:rPr lang="en-US" sz="3600" b="1">
                <a:solidFill>
                  <a:srgbClr val="FFFFFF"/>
                </a:solidFill>
                <a:latin typeface="Brandon Text 1 Bold"/>
                <a:ea typeface="Brandon Text 1 Bold"/>
                <a:cs typeface="Brandon Text 1 Bold"/>
                <a:sym typeface="Brandon Text 1 Bold"/>
              </a:rPr>
              <a:t>all</a:t>
            </a:r>
            <a:r>
              <a:rPr lang="en-US" sz="3600">
                <a:solidFill>
                  <a:srgbClr val="FFFFFF"/>
                </a:solidFill>
                <a:latin typeface="Brandon Text 1"/>
                <a:ea typeface="Brandon Text 1"/>
                <a:cs typeface="Brandon Text 1"/>
                <a:sym typeface="Brandon Text 1"/>
              </a:rPr>
              <a:t> Section B criteria that apply to you - points for shortlisting are awarded for </a:t>
            </a:r>
            <a:r>
              <a:rPr lang="en-US" sz="3600" b="1">
                <a:solidFill>
                  <a:srgbClr val="FFFFFF"/>
                </a:solidFill>
                <a:latin typeface="Brandon Text 1 Bold"/>
                <a:ea typeface="Brandon Text 1 Bold"/>
                <a:cs typeface="Brandon Text 1 Bold"/>
                <a:sym typeface="Brandon Text 1 Bold"/>
              </a:rPr>
              <a:t>each</a:t>
            </a:r>
            <a:r>
              <a:rPr lang="en-US" sz="3600">
                <a:solidFill>
                  <a:srgbClr val="FFFFFF"/>
                </a:solidFill>
                <a:latin typeface="Brandon Text 1"/>
                <a:ea typeface="Brandon Text 1"/>
                <a:cs typeface="Brandon Text 1"/>
                <a:sym typeface="Brandon Text 1"/>
              </a:rPr>
              <a:t> criteria you meet.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4682981" y="8653368"/>
            <a:ext cx="2745483" cy="1057334"/>
            <a:chOff x="0" y="0"/>
            <a:chExt cx="3660644" cy="1409778"/>
          </a:xfrm>
        </p:grpSpPr>
        <p:sp>
          <p:nvSpPr>
            <p:cNvPr id="3" name="Freeform 3"/>
            <p:cNvSpPr/>
            <p:nvPr/>
          </p:nvSpPr>
          <p:spPr>
            <a:xfrm>
              <a:off x="0" y="0"/>
              <a:ext cx="3660648" cy="1409827"/>
            </a:xfrm>
            <a:custGeom>
              <a:avLst/>
              <a:gdLst/>
              <a:ahLst/>
              <a:cxnLst/>
              <a:rect l="l" t="t" r="r" b="b"/>
              <a:pathLst>
                <a:path w="3660648" h="1409827">
                  <a:moveTo>
                    <a:pt x="0" y="0"/>
                  </a:moveTo>
                  <a:lnTo>
                    <a:pt x="3660648" y="0"/>
                  </a:lnTo>
                  <a:lnTo>
                    <a:pt x="3660648" y="1409827"/>
                  </a:lnTo>
                  <a:lnTo>
                    <a:pt x="0" y="1409827"/>
                  </a:lnTo>
                  <a:lnTo>
                    <a:pt x="0" y="0"/>
                  </a:lnTo>
                  <a:close/>
                </a:path>
              </a:pathLst>
            </a:custGeom>
            <a:blipFill>
              <a:blip r:embed="rId3"/>
              <a:stretch>
                <a:fillRect t="-38" b="-35"/>
              </a:stretch>
            </a:blipFill>
          </p:spPr>
          <p:txBody>
            <a:bodyPr/>
            <a:lstStyle/>
            <a:p>
              <a:endParaRPr lang="en-GB"/>
            </a:p>
          </p:txBody>
        </p:sp>
      </p:grpSp>
      <p:grpSp>
        <p:nvGrpSpPr>
          <p:cNvPr id="4" name="Group 4"/>
          <p:cNvGrpSpPr/>
          <p:nvPr/>
        </p:nvGrpSpPr>
        <p:grpSpPr>
          <a:xfrm>
            <a:off x="1305338" y="2676135"/>
            <a:ext cx="12282075" cy="1590980"/>
            <a:chOff x="0" y="0"/>
            <a:chExt cx="16376100" cy="2121306"/>
          </a:xfrm>
        </p:grpSpPr>
        <p:sp>
          <p:nvSpPr>
            <p:cNvPr id="5" name="Freeform 5"/>
            <p:cNvSpPr/>
            <p:nvPr/>
          </p:nvSpPr>
          <p:spPr>
            <a:xfrm>
              <a:off x="0" y="0"/>
              <a:ext cx="16376142" cy="2121263"/>
            </a:xfrm>
            <a:custGeom>
              <a:avLst/>
              <a:gdLst/>
              <a:ahLst/>
              <a:cxnLst/>
              <a:rect l="l" t="t" r="r" b="b"/>
              <a:pathLst>
                <a:path w="16376142" h="2121263">
                  <a:moveTo>
                    <a:pt x="0" y="0"/>
                  </a:moveTo>
                  <a:lnTo>
                    <a:pt x="16376142" y="0"/>
                  </a:lnTo>
                  <a:lnTo>
                    <a:pt x="16376142" y="2121263"/>
                  </a:lnTo>
                  <a:lnTo>
                    <a:pt x="0" y="2121263"/>
                  </a:lnTo>
                  <a:close/>
                </a:path>
              </a:pathLst>
            </a:custGeom>
            <a:solidFill>
              <a:srgbClr val="FFFFFF"/>
            </a:solidFill>
          </p:spPr>
          <p:txBody>
            <a:bodyPr/>
            <a:lstStyle/>
            <a:p>
              <a:endParaRPr lang="en-GB"/>
            </a:p>
          </p:txBody>
        </p:sp>
        <p:sp>
          <p:nvSpPr>
            <p:cNvPr id="6" name="Freeform 6"/>
            <p:cNvSpPr/>
            <p:nvPr/>
          </p:nvSpPr>
          <p:spPr>
            <a:xfrm>
              <a:off x="-1524" y="-1524"/>
              <a:ext cx="16379189" cy="2124315"/>
            </a:xfrm>
            <a:custGeom>
              <a:avLst/>
              <a:gdLst/>
              <a:ahLst/>
              <a:cxnLst/>
              <a:rect l="l" t="t" r="r" b="b"/>
              <a:pathLst>
                <a:path w="16379189" h="2124315">
                  <a:moveTo>
                    <a:pt x="1524" y="0"/>
                  </a:moveTo>
                  <a:lnTo>
                    <a:pt x="16377666" y="0"/>
                  </a:lnTo>
                  <a:cubicBezTo>
                    <a:pt x="16378555" y="0"/>
                    <a:pt x="16379189" y="762"/>
                    <a:pt x="16379189" y="1524"/>
                  </a:cubicBezTo>
                  <a:lnTo>
                    <a:pt x="16379189" y="2122787"/>
                  </a:lnTo>
                  <a:cubicBezTo>
                    <a:pt x="16379189" y="2123681"/>
                    <a:pt x="16378428" y="2124315"/>
                    <a:pt x="16377666" y="2124315"/>
                  </a:cubicBezTo>
                  <a:lnTo>
                    <a:pt x="1524" y="2124315"/>
                  </a:lnTo>
                  <a:cubicBezTo>
                    <a:pt x="635" y="2124315"/>
                    <a:pt x="0" y="2123553"/>
                    <a:pt x="0" y="2122787"/>
                  </a:cubicBezTo>
                  <a:lnTo>
                    <a:pt x="0" y="1524"/>
                  </a:lnTo>
                  <a:cubicBezTo>
                    <a:pt x="0" y="635"/>
                    <a:pt x="762" y="0"/>
                    <a:pt x="1524" y="0"/>
                  </a:cubicBezTo>
                  <a:moveTo>
                    <a:pt x="1524" y="3218"/>
                  </a:moveTo>
                  <a:lnTo>
                    <a:pt x="1524" y="1524"/>
                  </a:lnTo>
                  <a:lnTo>
                    <a:pt x="3048" y="1524"/>
                  </a:lnTo>
                  <a:lnTo>
                    <a:pt x="3048" y="2122787"/>
                  </a:lnTo>
                  <a:lnTo>
                    <a:pt x="1524" y="2122787"/>
                  </a:lnTo>
                  <a:lnTo>
                    <a:pt x="1524" y="2121093"/>
                  </a:lnTo>
                  <a:lnTo>
                    <a:pt x="16377666" y="2121093"/>
                  </a:lnTo>
                  <a:lnTo>
                    <a:pt x="16377666" y="2122787"/>
                  </a:lnTo>
                  <a:lnTo>
                    <a:pt x="16376142" y="2122787"/>
                  </a:lnTo>
                  <a:lnTo>
                    <a:pt x="16376142" y="1524"/>
                  </a:lnTo>
                  <a:lnTo>
                    <a:pt x="16377666" y="1524"/>
                  </a:lnTo>
                  <a:lnTo>
                    <a:pt x="16377666" y="3218"/>
                  </a:lnTo>
                  <a:lnTo>
                    <a:pt x="1524" y="3218"/>
                  </a:lnTo>
                  <a:close/>
                </a:path>
              </a:pathLst>
            </a:custGeom>
            <a:solidFill>
              <a:srgbClr val="FFFFFF"/>
            </a:solidFill>
          </p:spPr>
          <p:txBody>
            <a:bodyPr/>
            <a:lstStyle/>
            <a:p>
              <a:endParaRPr lang="en-GB"/>
            </a:p>
          </p:txBody>
        </p:sp>
        <p:sp>
          <p:nvSpPr>
            <p:cNvPr id="7" name="TextBox 7"/>
            <p:cNvSpPr txBox="1"/>
            <p:nvPr/>
          </p:nvSpPr>
          <p:spPr>
            <a:xfrm>
              <a:off x="0" y="0"/>
              <a:ext cx="16376100" cy="2121306"/>
            </a:xfrm>
            <a:prstGeom prst="rect">
              <a:avLst/>
            </a:prstGeom>
          </p:spPr>
          <p:txBody>
            <a:bodyPr lIns="50800" tIns="50800" rIns="50800" bIns="50800" rtlCol="0" anchor="t"/>
            <a:lstStyle/>
            <a:p>
              <a:pPr algn="l">
                <a:lnSpc>
                  <a:spcPts val="5040"/>
                </a:lnSpc>
              </a:pPr>
              <a:r>
                <a:rPr lang="en-US" sz="4200" b="1">
                  <a:solidFill>
                    <a:srgbClr val="E30613"/>
                  </a:solidFill>
                  <a:latin typeface="Brandon Text 1 Bold"/>
                  <a:ea typeface="Brandon Text 1 Bold"/>
                  <a:cs typeface="Brandon Text 1 Bold"/>
                  <a:sym typeface="Brandon Text 1 Bold"/>
                </a:rPr>
                <a:t>We have 300 places on the programme: 20-30 places in each of the 13 Pathways</a:t>
              </a:r>
            </a:p>
          </p:txBody>
        </p:sp>
      </p:grpSp>
      <p:sp>
        <p:nvSpPr>
          <p:cNvPr id="8" name="Freeform 8"/>
          <p:cNvSpPr/>
          <p:nvPr/>
        </p:nvSpPr>
        <p:spPr>
          <a:xfrm>
            <a:off x="0" y="0"/>
            <a:ext cx="18288000" cy="12192000"/>
          </a:xfrm>
          <a:custGeom>
            <a:avLst/>
            <a:gdLst/>
            <a:ahLst/>
            <a:cxnLst/>
            <a:rect l="l" t="t" r="r" b="b"/>
            <a:pathLst>
              <a:path w="18288000" h="12192000">
                <a:moveTo>
                  <a:pt x="0" y="0"/>
                </a:moveTo>
                <a:lnTo>
                  <a:pt x="18288000" y="0"/>
                </a:lnTo>
                <a:lnTo>
                  <a:pt x="18288000" y="12192000"/>
                </a:lnTo>
                <a:lnTo>
                  <a:pt x="0" y="12192000"/>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9" name="Group 9"/>
          <p:cNvGrpSpPr/>
          <p:nvPr/>
        </p:nvGrpSpPr>
        <p:grpSpPr>
          <a:xfrm>
            <a:off x="0" y="0"/>
            <a:ext cx="18288000" cy="10287000"/>
            <a:chOff x="0" y="0"/>
            <a:chExt cx="4816593" cy="2709333"/>
          </a:xfrm>
        </p:grpSpPr>
        <p:sp>
          <p:nvSpPr>
            <p:cNvPr id="10" name="Freeform 10"/>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FFFFFF">
                <a:alpha val="54902"/>
              </a:srgbClr>
            </a:solidFill>
          </p:spPr>
          <p:txBody>
            <a:bodyPr/>
            <a:lstStyle/>
            <a:p>
              <a:endParaRPr lang="en-GB"/>
            </a:p>
          </p:txBody>
        </p:sp>
        <p:sp>
          <p:nvSpPr>
            <p:cNvPr id="11" name="TextBox 11"/>
            <p:cNvSpPr txBox="1"/>
            <p:nvPr/>
          </p:nvSpPr>
          <p:spPr>
            <a:xfrm>
              <a:off x="0" y="-28575"/>
              <a:ext cx="4816593" cy="2737908"/>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304195" y="2447179"/>
            <a:ext cx="15371937" cy="894960"/>
            <a:chOff x="0" y="0"/>
            <a:chExt cx="3860792" cy="235710"/>
          </a:xfrm>
        </p:grpSpPr>
        <p:sp>
          <p:nvSpPr>
            <p:cNvPr id="13" name="Freeform 13"/>
            <p:cNvSpPr/>
            <p:nvPr/>
          </p:nvSpPr>
          <p:spPr>
            <a:xfrm>
              <a:off x="0" y="0"/>
              <a:ext cx="3860793" cy="235710"/>
            </a:xfrm>
            <a:custGeom>
              <a:avLst/>
              <a:gdLst/>
              <a:ahLst/>
              <a:cxnLst/>
              <a:rect l="l" t="t" r="r" b="b"/>
              <a:pathLst>
                <a:path w="3860793" h="235710">
                  <a:moveTo>
                    <a:pt x="0" y="0"/>
                  </a:moveTo>
                  <a:lnTo>
                    <a:pt x="3860793" y="0"/>
                  </a:lnTo>
                  <a:lnTo>
                    <a:pt x="3860793" y="235710"/>
                  </a:lnTo>
                  <a:lnTo>
                    <a:pt x="0" y="235710"/>
                  </a:lnTo>
                  <a:close/>
                </a:path>
              </a:pathLst>
            </a:custGeom>
            <a:solidFill>
              <a:srgbClr val="D6000D"/>
            </a:solidFill>
          </p:spPr>
          <p:txBody>
            <a:bodyPr/>
            <a:lstStyle/>
            <a:p>
              <a:endParaRPr lang="en-GB"/>
            </a:p>
          </p:txBody>
        </p:sp>
        <p:sp>
          <p:nvSpPr>
            <p:cNvPr id="14" name="TextBox 14"/>
            <p:cNvSpPr txBox="1"/>
            <p:nvPr/>
          </p:nvSpPr>
          <p:spPr>
            <a:xfrm>
              <a:off x="0" y="-28575"/>
              <a:ext cx="3860792" cy="264285"/>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1618242" y="2565615"/>
            <a:ext cx="15057890" cy="758571"/>
          </a:xfrm>
          <a:prstGeom prst="rect">
            <a:avLst/>
          </a:prstGeom>
        </p:spPr>
        <p:txBody>
          <a:bodyPr wrap="square" lIns="0" tIns="0" rIns="0" bIns="0" rtlCol="0" anchor="t">
            <a:spAutoFit/>
          </a:bodyPr>
          <a:lstStyle/>
          <a:p>
            <a:pPr algn="l">
              <a:lnSpc>
                <a:spcPts val="5832"/>
              </a:lnSpc>
            </a:pPr>
            <a:r>
              <a:rPr lang="en-US" sz="5400" b="1">
                <a:solidFill>
                  <a:srgbClr val="FFFFFF"/>
                </a:solidFill>
                <a:latin typeface="Brandon Text 1 Bold"/>
                <a:ea typeface="Brandon Text 1 Bold"/>
                <a:cs typeface="Brandon Text 1 Bold"/>
                <a:sym typeface="Brandon Text 1 Bold"/>
              </a:rPr>
              <a:t>APPLICATIONS OPEN SEPTEMBER 29th 2025</a:t>
            </a:r>
          </a:p>
        </p:txBody>
      </p:sp>
      <p:sp>
        <p:nvSpPr>
          <p:cNvPr id="16" name="TextBox 16"/>
          <p:cNvSpPr txBox="1"/>
          <p:nvPr/>
        </p:nvSpPr>
        <p:spPr>
          <a:xfrm>
            <a:off x="1028700" y="3708400"/>
            <a:ext cx="15647432" cy="2794000"/>
          </a:xfrm>
          <a:prstGeom prst="rect">
            <a:avLst/>
          </a:prstGeom>
        </p:spPr>
        <p:txBody>
          <a:bodyPr lIns="0" tIns="0" rIns="0" bIns="0" rtlCol="0" anchor="t">
            <a:spAutoFit/>
          </a:bodyPr>
          <a:lstStyle/>
          <a:p>
            <a:pPr algn="l">
              <a:lnSpc>
                <a:spcPts val="5599"/>
              </a:lnSpc>
            </a:pPr>
            <a:r>
              <a:rPr lang="en-US" sz="3999" b="1">
                <a:solidFill>
                  <a:srgbClr val="000000"/>
                </a:solidFill>
                <a:latin typeface="Brandon Text 1 Bold"/>
                <a:ea typeface="Brandon Text 1 Bold"/>
                <a:cs typeface="Brandon Text 1 Bold"/>
                <a:sym typeface="Brandon Text 1 Bold"/>
              </a:rPr>
              <a:t>To apply:</a:t>
            </a:r>
          </a:p>
          <a:p>
            <a:pPr algn="ctr">
              <a:lnSpc>
                <a:spcPts val="5599"/>
              </a:lnSpc>
            </a:pPr>
            <a:endParaRPr lang="en-US" sz="3999" b="1">
              <a:solidFill>
                <a:srgbClr val="000000"/>
              </a:solidFill>
              <a:latin typeface="Brandon Text 1 Bold"/>
              <a:ea typeface="Brandon Text 1 Bold"/>
              <a:cs typeface="Brandon Text 1 Bold"/>
              <a:sym typeface="Brandon Text 1 Bold"/>
            </a:endParaRPr>
          </a:p>
          <a:p>
            <a:pPr marL="863599" lvl="1" indent="-431800" algn="l">
              <a:lnSpc>
                <a:spcPts val="5599"/>
              </a:lnSpc>
              <a:buFont typeface="Arial"/>
              <a:buChar char="•"/>
            </a:pPr>
            <a:r>
              <a:rPr lang="en-US" sz="3999" b="1">
                <a:solidFill>
                  <a:srgbClr val="000000"/>
                </a:solidFill>
                <a:latin typeface="Brandon Text 1 Bold"/>
                <a:ea typeface="Brandon Text 1 Bold"/>
                <a:cs typeface="Brandon Text 1 Bold"/>
                <a:sym typeface="Brandon Text 1 Bold"/>
              </a:rPr>
              <a:t>Visit go.QUB.ac.uk/QUBPathway</a:t>
            </a:r>
          </a:p>
          <a:p>
            <a:pPr marL="863599" lvl="1" indent="-431800" algn="l">
              <a:lnSpc>
                <a:spcPts val="5599"/>
              </a:lnSpc>
              <a:buFont typeface="Arial"/>
              <a:buChar char="•"/>
            </a:pPr>
            <a:r>
              <a:rPr lang="en-US" sz="3999" b="1">
                <a:solidFill>
                  <a:srgbClr val="000000"/>
                </a:solidFill>
                <a:latin typeface="Brandon Text 1 Bold"/>
                <a:ea typeface="Brandon Text 1 Bold"/>
                <a:cs typeface="Brandon Text 1 Bold"/>
                <a:sym typeface="Brandon Text 1 Bold"/>
              </a:rPr>
              <a:t>Google “QUB POP” and click “Applications for 2026 Programme”. </a:t>
            </a:r>
          </a:p>
        </p:txBody>
      </p:sp>
      <p:grpSp>
        <p:nvGrpSpPr>
          <p:cNvPr id="17" name="Group 17"/>
          <p:cNvGrpSpPr/>
          <p:nvPr/>
        </p:nvGrpSpPr>
        <p:grpSpPr>
          <a:xfrm>
            <a:off x="0" y="7645671"/>
            <a:ext cx="18492350" cy="1634871"/>
            <a:chOff x="0" y="0"/>
            <a:chExt cx="4870413" cy="430583"/>
          </a:xfrm>
        </p:grpSpPr>
        <p:sp>
          <p:nvSpPr>
            <p:cNvPr id="18" name="Freeform 18"/>
            <p:cNvSpPr/>
            <p:nvPr/>
          </p:nvSpPr>
          <p:spPr>
            <a:xfrm>
              <a:off x="0" y="0"/>
              <a:ext cx="4870413" cy="430583"/>
            </a:xfrm>
            <a:custGeom>
              <a:avLst/>
              <a:gdLst/>
              <a:ahLst/>
              <a:cxnLst/>
              <a:rect l="l" t="t" r="r" b="b"/>
              <a:pathLst>
                <a:path w="4870413" h="430583">
                  <a:moveTo>
                    <a:pt x="0" y="0"/>
                  </a:moveTo>
                  <a:lnTo>
                    <a:pt x="4870413" y="0"/>
                  </a:lnTo>
                  <a:lnTo>
                    <a:pt x="4870413" y="430583"/>
                  </a:lnTo>
                  <a:lnTo>
                    <a:pt x="0" y="430583"/>
                  </a:lnTo>
                  <a:close/>
                </a:path>
              </a:pathLst>
            </a:custGeom>
            <a:solidFill>
              <a:srgbClr val="D6000D"/>
            </a:solidFill>
          </p:spPr>
          <p:txBody>
            <a:bodyPr/>
            <a:lstStyle/>
            <a:p>
              <a:endParaRPr lang="en-GB"/>
            </a:p>
          </p:txBody>
        </p:sp>
        <p:sp>
          <p:nvSpPr>
            <p:cNvPr id="19" name="TextBox 19"/>
            <p:cNvSpPr txBox="1"/>
            <p:nvPr/>
          </p:nvSpPr>
          <p:spPr>
            <a:xfrm>
              <a:off x="0" y="-28575"/>
              <a:ext cx="4870413" cy="459158"/>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997473" y="8112396"/>
            <a:ext cx="16430991" cy="758571"/>
          </a:xfrm>
          <a:prstGeom prst="rect">
            <a:avLst/>
          </a:prstGeom>
        </p:spPr>
        <p:txBody>
          <a:bodyPr lIns="0" tIns="0" rIns="0" bIns="0" rtlCol="0" anchor="t">
            <a:spAutoFit/>
          </a:bodyPr>
          <a:lstStyle/>
          <a:p>
            <a:pPr algn="ctr">
              <a:lnSpc>
                <a:spcPts val="5832"/>
              </a:lnSpc>
            </a:pPr>
            <a:r>
              <a:rPr lang="en-US" sz="5400" b="1">
                <a:solidFill>
                  <a:srgbClr val="FFFFFF"/>
                </a:solidFill>
                <a:latin typeface="Brandon Text 1 Bold"/>
                <a:ea typeface="Brandon Text 1 Bold"/>
                <a:cs typeface="Brandon Text 1 Bold"/>
                <a:sym typeface="Brandon Text 1 Bold"/>
              </a:rPr>
              <a:t>APPLICATIONS CLOSE NOON NOVEMBER 4TH 2025</a:t>
            </a:r>
          </a:p>
        </p:txBody>
      </p:sp>
      <p:grpSp>
        <p:nvGrpSpPr>
          <p:cNvPr id="21" name="Group 21"/>
          <p:cNvGrpSpPr>
            <a:grpSpLocks noChangeAspect="1"/>
          </p:cNvGrpSpPr>
          <p:nvPr/>
        </p:nvGrpSpPr>
        <p:grpSpPr>
          <a:xfrm>
            <a:off x="14827115" y="499500"/>
            <a:ext cx="2748253" cy="1058400"/>
            <a:chOff x="0" y="0"/>
            <a:chExt cx="3664338" cy="1411200"/>
          </a:xfrm>
        </p:grpSpPr>
        <p:sp>
          <p:nvSpPr>
            <p:cNvPr id="22" name="Freeform 22"/>
            <p:cNvSpPr/>
            <p:nvPr/>
          </p:nvSpPr>
          <p:spPr>
            <a:xfrm>
              <a:off x="0" y="0"/>
              <a:ext cx="3664331" cy="1411224"/>
            </a:xfrm>
            <a:custGeom>
              <a:avLst/>
              <a:gdLst/>
              <a:ahLst/>
              <a:cxnLst/>
              <a:rect l="l" t="t" r="r" b="b"/>
              <a:pathLst>
                <a:path w="3664331" h="1411224">
                  <a:moveTo>
                    <a:pt x="0" y="0"/>
                  </a:moveTo>
                  <a:lnTo>
                    <a:pt x="3664331" y="0"/>
                  </a:lnTo>
                  <a:lnTo>
                    <a:pt x="3664331" y="1411224"/>
                  </a:lnTo>
                  <a:lnTo>
                    <a:pt x="0" y="1411224"/>
                  </a:lnTo>
                  <a:lnTo>
                    <a:pt x="0" y="0"/>
                  </a:lnTo>
                  <a:close/>
                </a:path>
              </a:pathLst>
            </a:custGeom>
            <a:blipFill>
              <a:blip r:embed="rId5"/>
              <a:stretch>
                <a:fillRect t="-38" b="-37"/>
              </a:stretch>
            </a:blipFill>
          </p:spPr>
          <p:txBody>
            <a:bodyPr/>
            <a:lstStyle/>
            <a:p>
              <a:endParaRPr lang="en-GB"/>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398" y="1178339"/>
            <a:ext cx="16924974" cy="951357"/>
          </a:xfrm>
          <a:prstGeom prst="rect">
            <a:avLst/>
          </a:prstGeom>
        </p:spPr>
        <p:txBody>
          <a:bodyPr lIns="0" tIns="0" rIns="0" bIns="0" rtlCol="0" anchor="t">
            <a:spAutoFit/>
          </a:bodyPr>
          <a:lstStyle/>
          <a:p>
            <a:pPr algn="l">
              <a:lnSpc>
                <a:spcPts val="7344"/>
              </a:lnSpc>
            </a:pPr>
            <a:r>
              <a:rPr lang="en-US" sz="6800" b="1">
                <a:solidFill>
                  <a:srgbClr val="D6000D"/>
                </a:solidFill>
                <a:latin typeface="Brandon Text 1 Bold"/>
                <a:ea typeface="Brandon Text 1 Bold"/>
                <a:cs typeface="Brandon Text 1 Bold"/>
                <a:sym typeface="Brandon Text 1 Bold"/>
              </a:rPr>
              <a:t>APPLICATION INFORMATION </a:t>
            </a:r>
          </a:p>
        </p:txBody>
      </p:sp>
      <p:sp>
        <p:nvSpPr>
          <p:cNvPr id="3" name="TextBox 3"/>
          <p:cNvSpPr txBox="1"/>
          <p:nvPr/>
        </p:nvSpPr>
        <p:spPr>
          <a:xfrm>
            <a:off x="914398" y="2791917"/>
            <a:ext cx="15619200" cy="5705475"/>
          </a:xfrm>
          <a:prstGeom prst="rect">
            <a:avLst/>
          </a:prstGeom>
        </p:spPr>
        <p:txBody>
          <a:bodyPr lIns="0" tIns="0" rIns="0" bIns="0" rtlCol="0" anchor="t">
            <a:spAutoFit/>
          </a:bodyPr>
          <a:lstStyle/>
          <a:p>
            <a:pPr marL="570071" lvl="1" indent="-285036" algn="l">
              <a:lnSpc>
                <a:spcPts val="3779"/>
              </a:lnSpc>
              <a:buFont typeface="Arial"/>
              <a:buChar char="•"/>
            </a:pPr>
            <a:r>
              <a:rPr lang="en-US" sz="3150">
                <a:solidFill>
                  <a:srgbClr val="000000"/>
                </a:solidFill>
                <a:latin typeface="Brandon Text 2"/>
                <a:ea typeface="Brandon Text 2"/>
                <a:cs typeface="Brandon Text 2"/>
                <a:sym typeface="Brandon Text 2"/>
              </a:rPr>
              <a:t>The Application cannot be saved as you go along - you need to complete it in one sitting and click submit. </a:t>
            </a:r>
          </a:p>
          <a:p>
            <a:pPr marL="570071" lvl="1" indent="-285036" algn="l">
              <a:lnSpc>
                <a:spcPts val="3779"/>
              </a:lnSpc>
            </a:pPr>
            <a:endParaRPr lang="en-US" sz="3150">
              <a:solidFill>
                <a:srgbClr val="000000"/>
              </a:solidFill>
              <a:latin typeface="Brandon Text 2"/>
              <a:ea typeface="Brandon Text 2"/>
              <a:cs typeface="Brandon Text 2"/>
              <a:sym typeface="Brandon Text 2"/>
            </a:endParaRPr>
          </a:p>
          <a:p>
            <a:pPr marL="570071" lvl="1" indent="-285036" algn="l">
              <a:lnSpc>
                <a:spcPts val="3779"/>
              </a:lnSpc>
              <a:buFont typeface="Arial"/>
              <a:buChar char="•"/>
            </a:pPr>
            <a:r>
              <a:rPr lang="en-US" sz="3150">
                <a:solidFill>
                  <a:srgbClr val="000000"/>
                </a:solidFill>
                <a:latin typeface="Brandon Text 2"/>
                <a:ea typeface="Brandon Text 2"/>
                <a:cs typeface="Brandon Text 2"/>
                <a:sym typeface="Brandon Text 2"/>
              </a:rPr>
              <a:t>Make sure to choose a First and Second choice Pathway - in case your first choice is oversubscribed</a:t>
            </a:r>
          </a:p>
          <a:p>
            <a:pPr marL="570071" lvl="1" indent="-285036" algn="l">
              <a:lnSpc>
                <a:spcPts val="3779"/>
              </a:lnSpc>
            </a:pPr>
            <a:endParaRPr lang="en-US" sz="3150">
              <a:solidFill>
                <a:srgbClr val="000000"/>
              </a:solidFill>
              <a:latin typeface="Brandon Text 2"/>
              <a:ea typeface="Brandon Text 2"/>
              <a:cs typeface="Brandon Text 2"/>
              <a:sym typeface="Brandon Text 2"/>
            </a:endParaRPr>
          </a:p>
          <a:p>
            <a:pPr marL="570071" lvl="1" indent="-285036" algn="l">
              <a:lnSpc>
                <a:spcPts val="3779"/>
              </a:lnSpc>
              <a:buFont typeface="Arial"/>
              <a:buChar char="•"/>
            </a:pPr>
            <a:r>
              <a:rPr lang="en-US" sz="3150">
                <a:solidFill>
                  <a:srgbClr val="000000"/>
                </a:solidFill>
                <a:latin typeface="Brandon Text 2"/>
                <a:ea typeface="Brandon Text 2"/>
                <a:cs typeface="Brandon Text 2"/>
                <a:sym typeface="Brandon Text 2"/>
              </a:rPr>
              <a:t>A teacher in your school is required to complete a ‘technical reference’ to confirm your GCSE and A-Level information you submit. Take care to put in their correct email address.</a:t>
            </a:r>
          </a:p>
          <a:p>
            <a:pPr marL="570071" lvl="1" indent="-285036" algn="l">
              <a:lnSpc>
                <a:spcPts val="3779"/>
              </a:lnSpc>
            </a:pPr>
            <a:endParaRPr lang="en-US" sz="3150">
              <a:solidFill>
                <a:srgbClr val="000000"/>
              </a:solidFill>
              <a:latin typeface="Brandon Text 2"/>
              <a:ea typeface="Brandon Text 2"/>
              <a:cs typeface="Brandon Text 2"/>
              <a:sym typeface="Brandon Text 2"/>
            </a:endParaRPr>
          </a:p>
          <a:p>
            <a:pPr marL="680085" lvl="1" indent="-340042" algn="l">
              <a:lnSpc>
                <a:spcPts val="3779"/>
              </a:lnSpc>
              <a:buFont typeface="Arial"/>
              <a:buChar char="•"/>
            </a:pPr>
            <a:r>
              <a:rPr lang="en-US" sz="3150">
                <a:solidFill>
                  <a:srgbClr val="000000"/>
                </a:solidFill>
                <a:latin typeface="Brandon Text 2"/>
                <a:ea typeface="Brandon Text 2"/>
                <a:cs typeface="Brandon Text 2"/>
                <a:sym typeface="Brandon Text 2"/>
              </a:rPr>
              <a:t>A short Personal Statement is required: 200 words on what motivated you to apply to the programme.</a:t>
            </a:r>
          </a:p>
        </p:txBody>
      </p:sp>
      <p:sp>
        <p:nvSpPr>
          <p:cNvPr id="4" name="Freeform 4"/>
          <p:cNvSpPr/>
          <p:nvPr/>
        </p:nvSpPr>
        <p:spPr>
          <a:xfrm rot="-10800000">
            <a:off x="16533599" y="-441483"/>
            <a:ext cx="1451402" cy="4114800"/>
          </a:xfrm>
          <a:custGeom>
            <a:avLst/>
            <a:gdLst/>
            <a:ahLst/>
            <a:cxnLst/>
            <a:rect l="l" t="t" r="r" b="b"/>
            <a:pathLst>
              <a:path w="1451402" h="4114800">
                <a:moveTo>
                  <a:pt x="0" y="0"/>
                </a:moveTo>
                <a:lnTo>
                  <a:pt x="1451402" y="0"/>
                </a:lnTo>
                <a:lnTo>
                  <a:pt x="145140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rot="-10800000">
            <a:off x="16533599" y="4122295"/>
            <a:ext cx="1451402" cy="4114800"/>
          </a:xfrm>
          <a:custGeom>
            <a:avLst/>
            <a:gdLst/>
            <a:ahLst/>
            <a:cxnLst/>
            <a:rect l="l" t="t" r="r" b="b"/>
            <a:pathLst>
              <a:path w="1451402" h="4114800">
                <a:moveTo>
                  <a:pt x="0" y="0"/>
                </a:moveTo>
                <a:lnTo>
                  <a:pt x="1451402" y="0"/>
                </a:lnTo>
                <a:lnTo>
                  <a:pt x="145140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rot="-10800000">
            <a:off x="16533599" y="8497392"/>
            <a:ext cx="1451402" cy="4114800"/>
          </a:xfrm>
          <a:custGeom>
            <a:avLst/>
            <a:gdLst/>
            <a:ahLst/>
            <a:cxnLst/>
            <a:rect l="l" t="t" r="r" b="b"/>
            <a:pathLst>
              <a:path w="1451402" h="4114800">
                <a:moveTo>
                  <a:pt x="0" y="0"/>
                </a:moveTo>
                <a:lnTo>
                  <a:pt x="1451402" y="0"/>
                </a:lnTo>
                <a:lnTo>
                  <a:pt x="145140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4716786" y="8673838"/>
            <a:ext cx="2748253" cy="1058400"/>
            <a:chOff x="0" y="0"/>
            <a:chExt cx="3664338" cy="1411200"/>
          </a:xfrm>
        </p:grpSpPr>
        <p:sp>
          <p:nvSpPr>
            <p:cNvPr id="3" name="Freeform 3"/>
            <p:cNvSpPr/>
            <p:nvPr/>
          </p:nvSpPr>
          <p:spPr>
            <a:xfrm>
              <a:off x="0" y="0"/>
              <a:ext cx="3664331" cy="1411224"/>
            </a:xfrm>
            <a:custGeom>
              <a:avLst/>
              <a:gdLst/>
              <a:ahLst/>
              <a:cxnLst/>
              <a:rect l="l" t="t" r="r" b="b"/>
              <a:pathLst>
                <a:path w="3664331" h="1411224">
                  <a:moveTo>
                    <a:pt x="0" y="0"/>
                  </a:moveTo>
                  <a:lnTo>
                    <a:pt x="3664331" y="0"/>
                  </a:lnTo>
                  <a:lnTo>
                    <a:pt x="3664331" y="1411224"/>
                  </a:lnTo>
                  <a:lnTo>
                    <a:pt x="0" y="1411224"/>
                  </a:lnTo>
                  <a:lnTo>
                    <a:pt x="0" y="0"/>
                  </a:lnTo>
                  <a:close/>
                </a:path>
              </a:pathLst>
            </a:custGeom>
            <a:blipFill>
              <a:blip r:embed="rId3"/>
              <a:stretch>
                <a:fillRect t="-38" b="-37"/>
              </a:stretch>
            </a:blipFill>
          </p:spPr>
          <p:txBody>
            <a:bodyPr/>
            <a:lstStyle/>
            <a:p>
              <a:endParaRPr lang="en-GB"/>
            </a:p>
          </p:txBody>
        </p:sp>
      </p:grpSp>
      <p:sp>
        <p:nvSpPr>
          <p:cNvPr id="4" name="Freeform 4"/>
          <p:cNvSpPr/>
          <p:nvPr/>
        </p:nvSpPr>
        <p:spPr>
          <a:xfrm>
            <a:off x="12054972" y="0"/>
            <a:ext cx="6233028" cy="10287000"/>
          </a:xfrm>
          <a:custGeom>
            <a:avLst/>
            <a:gdLst/>
            <a:ahLst/>
            <a:cxnLst/>
            <a:rect l="l" t="t" r="r" b="b"/>
            <a:pathLst>
              <a:path w="6233028" h="10287000">
                <a:moveTo>
                  <a:pt x="0" y="0"/>
                </a:moveTo>
                <a:lnTo>
                  <a:pt x="6233028" y="0"/>
                </a:lnTo>
                <a:lnTo>
                  <a:pt x="6233028" y="10287000"/>
                </a:lnTo>
                <a:lnTo>
                  <a:pt x="0" y="10287000"/>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GB"/>
          </a:p>
        </p:txBody>
      </p:sp>
      <p:sp>
        <p:nvSpPr>
          <p:cNvPr id="5" name="Freeform 5"/>
          <p:cNvSpPr/>
          <p:nvPr/>
        </p:nvSpPr>
        <p:spPr>
          <a:xfrm>
            <a:off x="341980" y="1784781"/>
            <a:ext cx="686720" cy="686720"/>
          </a:xfrm>
          <a:custGeom>
            <a:avLst/>
            <a:gdLst/>
            <a:ahLst/>
            <a:cxnLst/>
            <a:rect l="l" t="t" r="r" b="b"/>
            <a:pathLst>
              <a:path w="686720" h="686720">
                <a:moveTo>
                  <a:pt x="0" y="0"/>
                </a:moveTo>
                <a:lnTo>
                  <a:pt x="686720" y="0"/>
                </a:lnTo>
                <a:lnTo>
                  <a:pt x="686720" y="686720"/>
                </a:lnTo>
                <a:lnTo>
                  <a:pt x="0" y="6867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TextBox 6"/>
          <p:cNvSpPr txBox="1"/>
          <p:nvPr/>
        </p:nvSpPr>
        <p:spPr>
          <a:xfrm>
            <a:off x="0" y="349543"/>
            <a:ext cx="8189792" cy="854075"/>
          </a:xfrm>
          <a:prstGeom prst="rect">
            <a:avLst/>
          </a:prstGeom>
        </p:spPr>
        <p:txBody>
          <a:bodyPr lIns="0" tIns="0" rIns="0" bIns="0" rtlCol="0" anchor="t">
            <a:spAutoFit/>
          </a:bodyPr>
          <a:lstStyle/>
          <a:p>
            <a:pPr algn="ctr">
              <a:lnSpc>
                <a:spcPts val="7000"/>
              </a:lnSpc>
            </a:pPr>
            <a:r>
              <a:rPr lang="en-US" sz="5000" b="1">
                <a:solidFill>
                  <a:srgbClr val="D6000D"/>
                </a:solidFill>
                <a:latin typeface="Brandon Text 1 Bold"/>
                <a:ea typeface="Brandon Text 1 Bold"/>
                <a:cs typeface="Brandon Text 1 Bold"/>
                <a:sym typeface="Brandon Text 1 Bold"/>
              </a:rPr>
              <a:t>APPLICATION CHECKLIST</a:t>
            </a:r>
          </a:p>
        </p:txBody>
      </p:sp>
      <p:sp>
        <p:nvSpPr>
          <p:cNvPr id="7" name="TextBox 7"/>
          <p:cNvSpPr txBox="1"/>
          <p:nvPr/>
        </p:nvSpPr>
        <p:spPr>
          <a:xfrm>
            <a:off x="1163465" y="1582974"/>
            <a:ext cx="10413182" cy="7910830"/>
          </a:xfrm>
          <a:prstGeom prst="rect">
            <a:avLst/>
          </a:prstGeom>
        </p:spPr>
        <p:txBody>
          <a:bodyPr lIns="0" tIns="0" rIns="0" bIns="0" rtlCol="0" anchor="t">
            <a:spAutoFit/>
          </a:bodyPr>
          <a:lstStyle/>
          <a:p>
            <a:pPr algn="l">
              <a:lnSpc>
                <a:spcPts val="3920"/>
              </a:lnSpc>
            </a:pPr>
            <a:r>
              <a:rPr lang="en-US" sz="2800">
                <a:solidFill>
                  <a:srgbClr val="000000"/>
                </a:solidFill>
                <a:latin typeface="Brandon Text 2"/>
                <a:ea typeface="Brandon Text 2"/>
                <a:cs typeface="Brandon Text 2"/>
                <a:sym typeface="Brandon Text 2"/>
              </a:rPr>
              <a:t>Review the eligibility requirements (Section A and Section B) for the </a:t>
            </a:r>
            <a:r>
              <a:rPr lang="en-US" sz="2800" err="1">
                <a:solidFill>
                  <a:srgbClr val="000000"/>
                </a:solidFill>
                <a:latin typeface="Brandon Text 2"/>
                <a:ea typeface="Brandon Text 2"/>
                <a:cs typeface="Brandon Text 2"/>
                <a:sym typeface="Brandon Text 2"/>
              </a:rPr>
              <a:t>programme</a:t>
            </a:r>
            <a:r>
              <a:rPr lang="en-US" sz="2800">
                <a:solidFill>
                  <a:srgbClr val="000000"/>
                </a:solidFill>
                <a:latin typeface="Brandon Text 2"/>
                <a:ea typeface="Brandon Text 2"/>
                <a:cs typeface="Brandon Text 2"/>
                <a:sym typeface="Brandon Text 2"/>
              </a:rPr>
              <a:t>.</a:t>
            </a:r>
          </a:p>
          <a:p>
            <a:pPr algn="l">
              <a:lnSpc>
                <a:spcPts val="3920"/>
              </a:lnSpc>
            </a:pPr>
            <a:endParaRPr lang="en-US" sz="2800">
              <a:solidFill>
                <a:srgbClr val="000000"/>
              </a:solidFill>
              <a:latin typeface="Brandon Text 2"/>
              <a:ea typeface="Brandon Text 2"/>
              <a:cs typeface="Brandon Text 2"/>
              <a:sym typeface="Brandon Text 2"/>
            </a:endParaRPr>
          </a:p>
          <a:p>
            <a:pPr algn="l">
              <a:lnSpc>
                <a:spcPts val="3920"/>
              </a:lnSpc>
            </a:pPr>
            <a:r>
              <a:rPr lang="en-US" sz="2800">
                <a:solidFill>
                  <a:srgbClr val="000000"/>
                </a:solidFill>
                <a:latin typeface="Brandon Text 2"/>
                <a:ea typeface="Brandon Text 2"/>
                <a:cs typeface="Brandon Text 2"/>
                <a:sym typeface="Brandon Text 2"/>
              </a:rPr>
              <a:t>Check the Postcode Checker on the Pathway website at the ‘Media’ tab. </a:t>
            </a:r>
          </a:p>
          <a:p>
            <a:pPr algn="l">
              <a:lnSpc>
                <a:spcPts val="3920"/>
              </a:lnSpc>
            </a:pPr>
            <a:endParaRPr lang="en-US" sz="2800">
              <a:solidFill>
                <a:srgbClr val="000000"/>
              </a:solidFill>
              <a:latin typeface="Brandon Text 2"/>
              <a:ea typeface="Brandon Text 2"/>
              <a:cs typeface="Brandon Text 2"/>
              <a:sym typeface="Brandon Text 2"/>
            </a:endParaRPr>
          </a:p>
          <a:p>
            <a:pPr algn="l">
              <a:lnSpc>
                <a:spcPts val="3920"/>
              </a:lnSpc>
            </a:pPr>
            <a:r>
              <a:rPr lang="en-US" sz="2800">
                <a:solidFill>
                  <a:srgbClr val="000000"/>
                </a:solidFill>
                <a:latin typeface="Brandon Text 2"/>
                <a:ea typeface="Brandon Text 2"/>
                <a:cs typeface="Brandon Text 2"/>
                <a:sym typeface="Brandon Text 2"/>
              </a:rPr>
              <a:t>Research the courses on your preferred Pathway to ensure you meet the entry requirements of one of the courses on that Pathway. </a:t>
            </a:r>
          </a:p>
          <a:p>
            <a:pPr algn="l">
              <a:lnSpc>
                <a:spcPts val="3920"/>
              </a:lnSpc>
            </a:pPr>
            <a:endParaRPr lang="en-US" sz="2800">
              <a:solidFill>
                <a:srgbClr val="000000"/>
              </a:solidFill>
              <a:latin typeface="Brandon Text 2"/>
              <a:ea typeface="Brandon Text 2"/>
              <a:cs typeface="Brandon Text 2"/>
              <a:sym typeface="Brandon Text 2"/>
            </a:endParaRPr>
          </a:p>
          <a:p>
            <a:pPr algn="l">
              <a:lnSpc>
                <a:spcPts val="3920"/>
              </a:lnSpc>
            </a:pPr>
            <a:r>
              <a:rPr lang="en-US" sz="2800">
                <a:solidFill>
                  <a:srgbClr val="000000"/>
                </a:solidFill>
                <a:latin typeface="Brandon Text 2"/>
                <a:ea typeface="Brandon Text 2"/>
                <a:cs typeface="Brandon Text 2"/>
                <a:sym typeface="Brandon Text 2"/>
              </a:rPr>
              <a:t>Ask a teacher to complete a reference for you. </a:t>
            </a:r>
          </a:p>
          <a:p>
            <a:pPr algn="l">
              <a:lnSpc>
                <a:spcPts val="3920"/>
              </a:lnSpc>
            </a:pPr>
            <a:endParaRPr lang="en-US" sz="2800">
              <a:solidFill>
                <a:srgbClr val="000000"/>
              </a:solidFill>
              <a:latin typeface="Brandon Text 2"/>
              <a:ea typeface="Brandon Text 2"/>
              <a:cs typeface="Brandon Text 2"/>
              <a:sym typeface="Brandon Text 2"/>
            </a:endParaRPr>
          </a:p>
          <a:p>
            <a:pPr algn="l">
              <a:lnSpc>
                <a:spcPts val="3920"/>
              </a:lnSpc>
            </a:pPr>
            <a:r>
              <a:rPr lang="en-US" sz="2800">
                <a:solidFill>
                  <a:srgbClr val="000000"/>
                </a:solidFill>
                <a:latin typeface="Brandon Text 2"/>
                <a:ea typeface="Brandon Text 2"/>
                <a:cs typeface="Brandon Text 2"/>
                <a:sym typeface="Brandon Text 2"/>
              </a:rPr>
              <a:t>Review the online application form and prepare your information and statements. </a:t>
            </a:r>
          </a:p>
          <a:p>
            <a:pPr algn="l">
              <a:lnSpc>
                <a:spcPts val="3920"/>
              </a:lnSpc>
            </a:pPr>
            <a:endParaRPr lang="en-US" sz="2800">
              <a:solidFill>
                <a:srgbClr val="000000"/>
              </a:solidFill>
              <a:latin typeface="Brandon Text 2"/>
              <a:ea typeface="Brandon Text 2"/>
              <a:cs typeface="Brandon Text 2"/>
              <a:sym typeface="Brandon Text 2"/>
            </a:endParaRPr>
          </a:p>
          <a:p>
            <a:pPr algn="l">
              <a:lnSpc>
                <a:spcPts val="3920"/>
              </a:lnSpc>
            </a:pPr>
            <a:r>
              <a:rPr lang="en-US" sz="2800">
                <a:solidFill>
                  <a:srgbClr val="000000"/>
                </a:solidFill>
                <a:latin typeface="Brandon Text 2"/>
                <a:ea typeface="Brandon Text 2"/>
                <a:cs typeface="Brandon Text 2"/>
                <a:sym typeface="Brandon Text 2"/>
              </a:rPr>
              <a:t>Complete the online application in one sitting (as it cannot be saved mid-progress) and submit application. </a:t>
            </a:r>
          </a:p>
        </p:txBody>
      </p:sp>
      <p:sp>
        <p:nvSpPr>
          <p:cNvPr id="8" name="Freeform 8"/>
          <p:cNvSpPr/>
          <p:nvPr/>
        </p:nvSpPr>
        <p:spPr>
          <a:xfrm>
            <a:off x="341980" y="3202927"/>
            <a:ext cx="686720" cy="686720"/>
          </a:xfrm>
          <a:custGeom>
            <a:avLst/>
            <a:gdLst/>
            <a:ahLst/>
            <a:cxnLst/>
            <a:rect l="l" t="t" r="r" b="b"/>
            <a:pathLst>
              <a:path w="686720" h="686720">
                <a:moveTo>
                  <a:pt x="0" y="0"/>
                </a:moveTo>
                <a:lnTo>
                  <a:pt x="686720" y="0"/>
                </a:lnTo>
                <a:lnTo>
                  <a:pt x="686720" y="686720"/>
                </a:lnTo>
                <a:lnTo>
                  <a:pt x="0" y="6867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341980" y="4621074"/>
            <a:ext cx="686720" cy="686720"/>
          </a:xfrm>
          <a:custGeom>
            <a:avLst/>
            <a:gdLst/>
            <a:ahLst/>
            <a:cxnLst/>
            <a:rect l="l" t="t" r="r" b="b"/>
            <a:pathLst>
              <a:path w="686720" h="686720">
                <a:moveTo>
                  <a:pt x="0" y="0"/>
                </a:moveTo>
                <a:lnTo>
                  <a:pt x="686720" y="0"/>
                </a:lnTo>
                <a:lnTo>
                  <a:pt x="686720" y="686719"/>
                </a:lnTo>
                <a:lnTo>
                  <a:pt x="0" y="6867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Freeform 10"/>
          <p:cNvSpPr/>
          <p:nvPr/>
        </p:nvSpPr>
        <p:spPr>
          <a:xfrm>
            <a:off x="341980" y="6039220"/>
            <a:ext cx="686720" cy="686720"/>
          </a:xfrm>
          <a:custGeom>
            <a:avLst/>
            <a:gdLst/>
            <a:ahLst/>
            <a:cxnLst/>
            <a:rect l="l" t="t" r="r" b="b"/>
            <a:pathLst>
              <a:path w="686720" h="686720">
                <a:moveTo>
                  <a:pt x="0" y="0"/>
                </a:moveTo>
                <a:lnTo>
                  <a:pt x="686720" y="0"/>
                </a:lnTo>
                <a:lnTo>
                  <a:pt x="686720" y="686719"/>
                </a:lnTo>
                <a:lnTo>
                  <a:pt x="0" y="6867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Freeform 11"/>
          <p:cNvSpPr/>
          <p:nvPr/>
        </p:nvSpPr>
        <p:spPr>
          <a:xfrm>
            <a:off x="341980" y="7457366"/>
            <a:ext cx="686720" cy="686720"/>
          </a:xfrm>
          <a:custGeom>
            <a:avLst/>
            <a:gdLst/>
            <a:ahLst/>
            <a:cxnLst/>
            <a:rect l="l" t="t" r="r" b="b"/>
            <a:pathLst>
              <a:path w="686720" h="686720">
                <a:moveTo>
                  <a:pt x="0" y="0"/>
                </a:moveTo>
                <a:lnTo>
                  <a:pt x="686720" y="0"/>
                </a:lnTo>
                <a:lnTo>
                  <a:pt x="686720" y="686720"/>
                </a:lnTo>
                <a:lnTo>
                  <a:pt x="0" y="6867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2" name="Freeform 12"/>
          <p:cNvSpPr/>
          <p:nvPr/>
        </p:nvSpPr>
        <p:spPr>
          <a:xfrm>
            <a:off x="341980" y="8875512"/>
            <a:ext cx="686720" cy="686720"/>
          </a:xfrm>
          <a:custGeom>
            <a:avLst/>
            <a:gdLst/>
            <a:ahLst/>
            <a:cxnLst/>
            <a:rect l="l" t="t" r="r" b="b"/>
            <a:pathLst>
              <a:path w="686720" h="686720">
                <a:moveTo>
                  <a:pt x="0" y="0"/>
                </a:moveTo>
                <a:lnTo>
                  <a:pt x="686720" y="0"/>
                </a:lnTo>
                <a:lnTo>
                  <a:pt x="686720" y="686720"/>
                </a:lnTo>
                <a:lnTo>
                  <a:pt x="0" y="6867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79345" y="8859089"/>
            <a:ext cx="2748254" cy="1058400"/>
            <a:chOff x="0" y="0"/>
            <a:chExt cx="3664338" cy="1411200"/>
          </a:xfrm>
        </p:grpSpPr>
        <p:sp>
          <p:nvSpPr>
            <p:cNvPr id="3" name="Freeform 3"/>
            <p:cNvSpPr/>
            <p:nvPr/>
          </p:nvSpPr>
          <p:spPr>
            <a:xfrm>
              <a:off x="0" y="0"/>
              <a:ext cx="3664331" cy="1411224"/>
            </a:xfrm>
            <a:custGeom>
              <a:avLst/>
              <a:gdLst/>
              <a:ahLst/>
              <a:cxnLst/>
              <a:rect l="l" t="t" r="r" b="b"/>
              <a:pathLst>
                <a:path w="3664331" h="1411224">
                  <a:moveTo>
                    <a:pt x="0" y="0"/>
                  </a:moveTo>
                  <a:lnTo>
                    <a:pt x="3664331" y="0"/>
                  </a:lnTo>
                  <a:lnTo>
                    <a:pt x="3664331" y="1411224"/>
                  </a:lnTo>
                  <a:lnTo>
                    <a:pt x="0" y="1411224"/>
                  </a:lnTo>
                  <a:lnTo>
                    <a:pt x="0" y="0"/>
                  </a:lnTo>
                  <a:close/>
                </a:path>
              </a:pathLst>
            </a:custGeom>
            <a:blipFill>
              <a:blip r:embed="rId3"/>
              <a:stretch>
                <a:fillRect t="-38" b="-37"/>
              </a:stretch>
            </a:blipFill>
          </p:spPr>
          <p:txBody>
            <a:bodyPr/>
            <a:lstStyle/>
            <a:p>
              <a:endParaRPr lang="en-GB"/>
            </a:p>
          </p:txBody>
        </p:sp>
      </p:grpSp>
      <p:sp>
        <p:nvSpPr>
          <p:cNvPr id="4" name="TextBox 4"/>
          <p:cNvSpPr txBox="1"/>
          <p:nvPr/>
        </p:nvSpPr>
        <p:spPr>
          <a:xfrm>
            <a:off x="1028700" y="1762964"/>
            <a:ext cx="11570772" cy="6800850"/>
          </a:xfrm>
          <a:prstGeom prst="rect">
            <a:avLst/>
          </a:prstGeom>
        </p:spPr>
        <p:txBody>
          <a:bodyPr lIns="0" tIns="0" rIns="0" bIns="0" rtlCol="0" anchor="t">
            <a:spAutoFit/>
          </a:bodyPr>
          <a:lstStyle/>
          <a:p>
            <a:pPr marL="542925" lvl="1" indent="-271462" algn="l">
              <a:lnSpc>
                <a:spcPts val="5400"/>
              </a:lnSpc>
              <a:buFont typeface="Arial"/>
              <a:buChar char="•"/>
            </a:pPr>
            <a:r>
              <a:rPr lang="en-US" sz="3000">
                <a:solidFill>
                  <a:srgbClr val="000000"/>
                </a:solidFill>
                <a:latin typeface="Brandon Text 2"/>
                <a:ea typeface="Brandon Text 2"/>
                <a:cs typeface="Brandon Text 2"/>
                <a:sym typeface="Brandon Text 2"/>
              </a:rPr>
              <a:t>Want to study at Queen’s University Belfast?</a:t>
            </a:r>
          </a:p>
          <a:p>
            <a:pPr marL="542925" lvl="1" indent="-271462" algn="l">
              <a:lnSpc>
                <a:spcPts val="5400"/>
              </a:lnSpc>
              <a:buFont typeface="Arial"/>
              <a:buChar char="•"/>
            </a:pPr>
            <a:r>
              <a:rPr lang="en-US" sz="3000">
                <a:solidFill>
                  <a:srgbClr val="000000"/>
                </a:solidFill>
                <a:latin typeface="Brandon Text 2"/>
                <a:ea typeface="Brandon Text 2"/>
                <a:cs typeface="Brandon Text 2"/>
                <a:sym typeface="Brandon Text 2"/>
              </a:rPr>
              <a:t>Meet the eligibility criteria (Section A and one from Section B)?</a:t>
            </a:r>
          </a:p>
          <a:p>
            <a:pPr marL="542925" lvl="1" indent="-271462" algn="l">
              <a:lnSpc>
                <a:spcPts val="5400"/>
              </a:lnSpc>
              <a:buFont typeface="Arial"/>
              <a:buChar char="•"/>
            </a:pPr>
            <a:r>
              <a:rPr lang="en-US" sz="3000">
                <a:solidFill>
                  <a:srgbClr val="000000"/>
                </a:solidFill>
                <a:latin typeface="Brandon Text 2"/>
                <a:ea typeface="Brandon Text 2"/>
                <a:cs typeface="Brandon Text 2"/>
                <a:sym typeface="Brandon Text 2"/>
              </a:rPr>
              <a:t>Want to receive a Guaranteed Conditional Offer / Interview to Queen’s?</a:t>
            </a:r>
          </a:p>
          <a:p>
            <a:pPr marL="647700" lvl="1" indent="-323850" algn="l">
              <a:lnSpc>
                <a:spcPts val="5400"/>
              </a:lnSpc>
              <a:buFont typeface="Arial"/>
              <a:buChar char="•"/>
            </a:pPr>
            <a:r>
              <a:rPr lang="en-US" sz="3000">
                <a:solidFill>
                  <a:srgbClr val="000000"/>
                </a:solidFill>
                <a:latin typeface="Brandon Text 2"/>
                <a:ea typeface="Brandon Text 2"/>
                <a:cs typeface="Brandon Text 2"/>
                <a:sym typeface="Brandon Text 2"/>
              </a:rPr>
              <a:t>Want an opportunity to receive up to a 2 grade reduction in your offer?</a:t>
            </a:r>
          </a:p>
          <a:p>
            <a:pPr marL="542925" lvl="1" indent="-271462" algn="l">
              <a:lnSpc>
                <a:spcPts val="5400"/>
              </a:lnSpc>
              <a:buFont typeface="Arial"/>
              <a:buChar char="•"/>
            </a:pPr>
            <a:r>
              <a:rPr lang="en-US" sz="3000">
                <a:solidFill>
                  <a:srgbClr val="000000"/>
                </a:solidFill>
                <a:latin typeface="Brandon Text 2"/>
                <a:ea typeface="Brandon Text 2"/>
                <a:cs typeface="Brandon Text 2"/>
                <a:sym typeface="Brandon Text 2"/>
              </a:rPr>
              <a:t>Want a £1000 bursary from </a:t>
            </a:r>
            <a:r>
              <a:rPr lang="en-US" sz="3000" err="1">
                <a:solidFill>
                  <a:srgbClr val="000000"/>
                </a:solidFill>
                <a:latin typeface="Brandon Text 2"/>
                <a:ea typeface="Brandon Text 2"/>
                <a:cs typeface="Brandon Text 2"/>
                <a:sym typeface="Brandon Text 2"/>
              </a:rPr>
              <a:t>Kilwaughter</a:t>
            </a:r>
            <a:r>
              <a:rPr lang="en-US" sz="3000">
                <a:solidFill>
                  <a:srgbClr val="000000"/>
                </a:solidFill>
                <a:latin typeface="Brandon Text 2"/>
                <a:ea typeface="Brandon Text 2"/>
                <a:cs typeface="Brandon Text 2"/>
                <a:sym typeface="Brandon Text 2"/>
              </a:rPr>
              <a:t> Minerals in your first year?</a:t>
            </a:r>
          </a:p>
          <a:p>
            <a:pPr marL="542925" lvl="1" indent="-271462" algn="l">
              <a:lnSpc>
                <a:spcPts val="5400"/>
              </a:lnSpc>
              <a:buFont typeface="Arial"/>
              <a:buChar char="•"/>
            </a:pPr>
            <a:r>
              <a:rPr lang="en-US" sz="3000">
                <a:solidFill>
                  <a:srgbClr val="000000"/>
                </a:solidFill>
                <a:latin typeface="Brandon Text 2"/>
                <a:ea typeface="Brandon Text 2"/>
                <a:cs typeface="Brandon Text 2"/>
                <a:sym typeface="Brandon Text 2"/>
              </a:rPr>
              <a:t>Experience university life, make new friends, and enjoy some challenges?</a:t>
            </a:r>
          </a:p>
        </p:txBody>
      </p:sp>
      <p:grpSp>
        <p:nvGrpSpPr>
          <p:cNvPr id="5" name="Group 5"/>
          <p:cNvGrpSpPr>
            <a:grpSpLocks noChangeAspect="1"/>
          </p:cNvGrpSpPr>
          <p:nvPr/>
        </p:nvGrpSpPr>
        <p:grpSpPr>
          <a:xfrm>
            <a:off x="13508899" y="1438275"/>
            <a:ext cx="3750401" cy="7420814"/>
            <a:chOff x="0" y="0"/>
            <a:chExt cx="2620010" cy="5184140"/>
          </a:xfrm>
        </p:grpSpPr>
        <p:sp>
          <p:nvSpPr>
            <p:cNvPr id="6" name="Freeform 6"/>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txBody>
            <a:bodyPr/>
            <a:lstStyle/>
            <a:p>
              <a:endParaRPr lang="en-GB"/>
            </a:p>
          </p:txBody>
        </p:sp>
        <p:sp>
          <p:nvSpPr>
            <p:cNvPr id="7" name="Freeform 7"/>
            <p:cNvSpPr/>
            <p:nvPr/>
          </p:nvSpPr>
          <p:spPr>
            <a:xfrm>
              <a:off x="185420" y="156210"/>
              <a:ext cx="2251710" cy="4876800"/>
            </a:xfrm>
            <a:custGeom>
              <a:avLst/>
              <a:gdLst/>
              <a:ahLst/>
              <a:cxnLst/>
              <a:rect l="l" t="t" r="r" b="b"/>
              <a:pathLst>
                <a:path w="2251710" h="487680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4" cstate="print">
                <a:extLst>
                  <a:ext uri="{28A0092B-C50C-407E-A947-70E740481C1C}">
                    <a14:useLocalDpi xmlns:a14="http://schemas.microsoft.com/office/drawing/2010/main"/>
                  </a:ext>
                </a:extLst>
              </a:blip>
              <a:stretch>
                <a:fillRect/>
              </a:stretch>
            </a:blipFill>
          </p:spPr>
          <p:txBody>
            <a:bodyPr/>
            <a:lstStyle/>
            <a:p>
              <a:endParaRPr lang="en-GB"/>
            </a:p>
          </p:txBody>
        </p:sp>
        <p:sp>
          <p:nvSpPr>
            <p:cNvPr id="8" name="Freeform 8"/>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p:spPr>
          <p:txBody>
            <a:bodyPr/>
            <a:lstStyle/>
            <a:p>
              <a:endParaRPr lang="en-GB"/>
            </a:p>
          </p:txBody>
        </p:sp>
        <p:sp>
          <p:nvSpPr>
            <p:cNvPr id="9" name="Freeform 9"/>
            <p:cNvSpPr/>
            <p:nvPr/>
          </p:nvSpPr>
          <p:spPr>
            <a:xfrm>
              <a:off x="1578312" y="187909"/>
              <a:ext cx="66636" cy="63602"/>
            </a:xfrm>
            <a:custGeom>
              <a:avLst/>
              <a:gdLst/>
              <a:ahLst/>
              <a:cxnLst/>
              <a:rect l="l" t="t" r="r" b="b"/>
              <a:pathLst>
                <a:path w="66636" h="63602">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p:spPr>
          <p:txBody>
            <a:bodyPr/>
            <a:lstStyle/>
            <a:p>
              <a:endParaRPr lang="en-GB"/>
            </a:p>
          </p:txBody>
        </p:sp>
        <p:sp>
          <p:nvSpPr>
            <p:cNvPr id="10" name="Freeform 10"/>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p:spPr>
          <p:txBody>
            <a:bodyPr/>
            <a:lstStyle/>
            <a:p>
              <a:endParaRPr lang="en-GB"/>
            </a:p>
          </p:txBody>
        </p:sp>
        <p:sp>
          <p:nvSpPr>
            <p:cNvPr id="11" name="Freeform 11"/>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p:spPr>
          <p:txBody>
            <a:bodyPr/>
            <a:lstStyle/>
            <a:p>
              <a:endParaRPr lang="en-GB"/>
            </a:p>
          </p:txBody>
        </p:sp>
        <p:sp>
          <p:nvSpPr>
            <p:cNvPr id="12" name="Freeform 12"/>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p:spPr>
          <p:txBody>
            <a:bodyPr/>
            <a:lstStyle/>
            <a:p>
              <a:endParaRPr lang="en-GB"/>
            </a:p>
          </p:txBody>
        </p:sp>
        <p:sp>
          <p:nvSpPr>
            <p:cNvPr id="13" name="Freeform 13"/>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p:spPr>
          <p:txBody>
            <a:bodyPr/>
            <a:lstStyle/>
            <a:p>
              <a:endParaRPr lang="en-GB"/>
            </a:p>
          </p:txBody>
        </p:sp>
        <p:sp>
          <p:nvSpPr>
            <p:cNvPr id="14" name="Freeform 14"/>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p:spPr>
          <p:txBody>
            <a:bodyPr/>
            <a:lstStyle/>
            <a:p>
              <a:endParaRPr lang="en-GB"/>
            </a:p>
          </p:txBody>
        </p:sp>
      </p:grpSp>
      <p:sp>
        <p:nvSpPr>
          <p:cNvPr id="15" name="TextBox 15"/>
          <p:cNvSpPr txBox="1"/>
          <p:nvPr/>
        </p:nvSpPr>
        <p:spPr>
          <a:xfrm>
            <a:off x="1028700" y="509778"/>
            <a:ext cx="6599518" cy="1133094"/>
          </a:xfrm>
          <a:prstGeom prst="rect">
            <a:avLst/>
          </a:prstGeom>
        </p:spPr>
        <p:txBody>
          <a:bodyPr lIns="0" tIns="0" rIns="0" bIns="0" rtlCol="0" anchor="t">
            <a:spAutoFit/>
          </a:bodyPr>
          <a:lstStyle/>
          <a:p>
            <a:pPr algn="l">
              <a:lnSpc>
                <a:spcPts val="8748"/>
              </a:lnSpc>
            </a:pPr>
            <a:r>
              <a:rPr lang="en-US" sz="8100" b="1">
                <a:solidFill>
                  <a:srgbClr val="E30613"/>
                </a:solidFill>
                <a:latin typeface="Brandon Text 1 Bold"/>
                <a:ea typeface="Brandon Text 1 Bold"/>
                <a:cs typeface="Brandon Text 1 Bold"/>
                <a:sym typeface="Brandon Text 1 Bold"/>
              </a:rPr>
              <a:t>Do you...</a:t>
            </a:r>
          </a:p>
        </p:txBody>
      </p:sp>
      <p:sp>
        <p:nvSpPr>
          <p:cNvPr id="16" name="TextBox 16"/>
          <p:cNvSpPr txBox="1"/>
          <p:nvPr/>
        </p:nvSpPr>
        <p:spPr>
          <a:xfrm>
            <a:off x="13245356" y="619125"/>
            <a:ext cx="4747408" cy="819150"/>
          </a:xfrm>
          <a:prstGeom prst="rect">
            <a:avLst/>
          </a:prstGeom>
        </p:spPr>
        <p:txBody>
          <a:bodyPr lIns="0" tIns="0" rIns="0" bIns="0" rtlCol="0" anchor="t">
            <a:spAutoFit/>
          </a:bodyPr>
          <a:lstStyle/>
          <a:p>
            <a:pPr algn="l">
              <a:lnSpc>
                <a:spcPts val="6480"/>
              </a:lnSpc>
            </a:pPr>
            <a:r>
              <a:rPr lang="en-US" sz="5400" b="1">
                <a:solidFill>
                  <a:srgbClr val="FFFFFF"/>
                </a:solidFill>
                <a:latin typeface="Brandon Text 1 Bold"/>
                <a:ea typeface="Brandon Text 1 Bold"/>
                <a:cs typeface="Brandon Text 1 Bold"/>
                <a:sym typeface="Brandon Text 1 Bold"/>
              </a:rPr>
              <a:t>APPLY NOW!</a:t>
            </a:r>
          </a:p>
        </p:txBody>
      </p:sp>
      <p:sp>
        <p:nvSpPr>
          <p:cNvPr id="17" name="TextBox 17"/>
          <p:cNvSpPr txBox="1"/>
          <p:nvPr/>
        </p:nvSpPr>
        <p:spPr>
          <a:xfrm>
            <a:off x="13508899" y="2200040"/>
            <a:ext cx="3750401" cy="748031"/>
          </a:xfrm>
          <a:prstGeom prst="rect">
            <a:avLst/>
          </a:prstGeom>
        </p:spPr>
        <p:txBody>
          <a:bodyPr lIns="0" tIns="0" rIns="0" bIns="0" rtlCol="0" anchor="t">
            <a:spAutoFit/>
          </a:bodyPr>
          <a:lstStyle/>
          <a:p>
            <a:pPr algn="ctr">
              <a:lnSpc>
                <a:spcPts val="6019"/>
              </a:lnSpc>
            </a:pPr>
            <a:r>
              <a:rPr lang="en-US" sz="4299" b="1">
                <a:solidFill>
                  <a:srgbClr val="FFFFFF"/>
                </a:solidFill>
                <a:latin typeface="Brandon Text 1 Bold"/>
                <a:ea typeface="Brandon Text 1 Bold"/>
                <a:cs typeface="Brandon Text 1 Bold"/>
                <a:sym typeface="Brandon Text 1 Bold"/>
              </a:rPr>
              <a:t>APPLY NOW!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851833" y="2349500"/>
            <a:ext cx="8436166" cy="5654675"/>
          </a:xfrm>
          <a:prstGeom prst="rect">
            <a:avLst/>
          </a:prstGeom>
        </p:spPr>
        <p:txBody>
          <a:bodyPr lIns="0" tIns="0" rIns="0" bIns="0" rtlCol="0" anchor="t">
            <a:spAutoFit/>
          </a:bodyPr>
          <a:lstStyle/>
          <a:p>
            <a:pPr algn="l">
              <a:lnSpc>
                <a:spcPts val="3500"/>
              </a:lnSpc>
            </a:pPr>
            <a:r>
              <a:rPr lang="en-US" sz="3500">
                <a:solidFill>
                  <a:srgbClr val="000000"/>
                </a:solidFill>
                <a:latin typeface="Brandon Text 2"/>
                <a:ea typeface="Brandon Text 2"/>
                <a:cs typeface="Brandon Text 2"/>
                <a:sym typeface="Brandon Text 2"/>
              </a:rPr>
              <a:t>Are you interested in studying at Queen’s University? </a:t>
            </a:r>
          </a:p>
          <a:p>
            <a:pPr algn="l">
              <a:lnSpc>
                <a:spcPts val="3500"/>
              </a:lnSpc>
            </a:pPr>
            <a:endParaRPr lang="en-US" sz="3500">
              <a:solidFill>
                <a:srgbClr val="000000"/>
              </a:solidFill>
              <a:latin typeface="Brandon Text 2"/>
              <a:ea typeface="Brandon Text 2"/>
              <a:cs typeface="Brandon Text 2"/>
              <a:sym typeface="Brandon Text 2"/>
            </a:endParaRPr>
          </a:p>
          <a:p>
            <a:pPr algn="l">
              <a:lnSpc>
                <a:spcPts val="3500"/>
              </a:lnSpc>
            </a:pPr>
            <a:r>
              <a:rPr lang="en-US" sz="3500">
                <a:solidFill>
                  <a:srgbClr val="000000"/>
                </a:solidFill>
                <a:latin typeface="Brandon Text 2"/>
                <a:ea typeface="Brandon Text 2"/>
                <a:cs typeface="Brandon Text 2"/>
                <a:sym typeface="Brandon Text 2"/>
              </a:rPr>
              <a:t>Are you in the first year of your A-Level course or other Level 3 programme? </a:t>
            </a:r>
          </a:p>
          <a:p>
            <a:pPr algn="l">
              <a:lnSpc>
                <a:spcPts val="3500"/>
              </a:lnSpc>
            </a:pPr>
            <a:endParaRPr lang="en-US" sz="3500">
              <a:solidFill>
                <a:srgbClr val="000000"/>
              </a:solidFill>
              <a:latin typeface="Brandon Text 2"/>
              <a:ea typeface="Brandon Text 2"/>
              <a:cs typeface="Brandon Text 2"/>
              <a:sym typeface="Brandon Text 2"/>
            </a:endParaRPr>
          </a:p>
          <a:p>
            <a:pPr algn="l">
              <a:lnSpc>
                <a:spcPts val="3500"/>
              </a:lnSpc>
            </a:pPr>
            <a:r>
              <a:rPr lang="en-US" sz="3500">
                <a:solidFill>
                  <a:srgbClr val="000000"/>
                </a:solidFill>
                <a:latin typeface="Brandon Text 2"/>
                <a:ea typeface="Brandon Text 2"/>
                <a:cs typeface="Brandon Text 2"/>
                <a:sym typeface="Brandon Text 2"/>
              </a:rPr>
              <a:t>Would you like to receive tailored support and encouragement to get to Queen’s?</a:t>
            </a:r>
          </a:p>
          <a:p>
            <a:pPr algn="l">
              <a:lnSpc>
                <a:spcPts val="3884"/>
              </a:lnSpc>
            </a:pPr>
            <a:endParaRPr lang="en-US" sz="3500">
              <a:solidFill>
                <a:srgbClr val="000000"/>
              </a:solidFill>
              <a:latin typeface="Brandon Text 2"/>
              <a:ea typeface="Brandon Text 2"/>
              <a:cs typeface="Brandon Text 2"/>
              <a:sym typeface="Brandon Text 2"/>
            </a:endParaRPr>
          </a:p>
          <a:p>
            <a:pPr algn="l">
              <a:lnSpc>
                <a:spcPts val="3884"/>
              </a:lnSpc>
            </a:pPr>
            <a:endParaRPr lang="en-US" sz="3500">
              <a:solidFill>
                <a:srgbClr val="000000"/>
              </a:solidFill>
              <a:latin typeface="Brandon Text 2"/>
              <a:ea typeface="Brandon Text 2"/>
              <a:cs typeface="Brandon Text 2"/>
              <a:sym typeface="Brandon Text 2"/>
            </a:endParaRPr>
          </a:p>
          <a:p>
            <a:pPr algn="ctr">
              <a:lnSpc>
                <a:spcPts val="4500"/>
              </a:lnSpc>
            </a:pPr>
            <a:r>
              <a:rPr lang="en-US" sz="4500" b="1">
                <a:solidFill>
                  <a:srgbClr val="E30613"/>
                </a:solidFill>
                <a:latin typeface="Brandon Text 1 Bold"/>
                <a:ea typeface="Brandon Text 1 Bold"/>
                <a:cs typeface="Brandon Text 1 Bold"/>
                <a:sym typeface="Brandon Text 1 Bold"/>
              </a:rPr>
              <a:t>Then the Pathway Opportunity Programme could be for you!</a:t>
            </a:r>
          </a:p>
        </p:txBody>
      </p:sp>
      <p:grpSp>
        <p:nvGrpSpPr>
          <p:cNvPr id="3" name="Group 3"/>
          <p:cNvGrpSpPr>
            <a:grpSpLocks noChangeAspect="1"/>
          </p:cNvGrpSpPr>
          <p:nvPr/>
        </p:nvGrpSpPr>
        <p:grpSpPr>
          <a:xfrm>
            <a:off x="0" y="0"/>
            <a:ext cx="9468465" cy="10287000"/>
            <a:chOff x="0" y="0"/>
            <a:chExt cx="12624620" cy="13716000"/>
          </a:xfrm>
        </p:grpSpPr>
        <p:sp>
          <p:nvSpPr>
            <p:cNvPr id="4" name="Freeform 4" descr="Two women sitting on a bench in front of a building  Description automatically generated"/>
            <p:cNvSpPr/>
            <p:nvPr/>
          </p:nvSpPr>
          <p:spPr>
            <a:xfrm>
              <a:off x="0" y="0"/>
              <a:ext cx="12624562" cy="13716000"/>
            </a:xfrm>
            <a:custGeom>
              <a:avLst/>
              <a:gdLst/>
              <a:ahLst/>
              <a:cxnLst/>
              <a:rect l="l" t="t" r="r" b="b"/>
              <a:pathLst>
                <a:path w="12624562" h="13716000">
                  <a:moveTo>
                    <a:pt x="0" y="0"/>
                  </a:moveTo>
                  <a:lnTo>
                    <a:pt x="12624562" y="0"/>
                  </a:lnTo>
                  <a:lnTo>
                    <a:pt x="12624562" y="13716000"/>
                  </a:lnTo>
                  <a:lnTo>
                    <a:pt x="0" y="1371600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sp>
        <p:nvSpPr>
          <p:cNvPr id="5" name="Freeform 5"/>
          <p:cNvSpPr/>
          <p:nvPr/>
        </p:nvSpPr>
        <p:spPr>
          <a:xfrm rot="5400000">
            <a:off x="8742764" y="7926601"/>
            <a:ext cx="1451402" cy="4114800"/>
          </a:xfrm>
          <a:custGeom>
            <a:avLst/>
            <a:gdLst/>
            <a:ahLst/>
            <a:cxnLst/>
            <a:rect l="l" t="t" r="r" b="b"/>
            <a:pathLst>
              <a:path w="1451402" h="4114800">
                <a:moveTo>
                  <a:pt x="0" y="0"/>
                </a:moveTo>
                <a:lnTo>
                  <a:pt x="1451402" y="0"/>
                </a:lnTo>
                <a:lnTo>
                  <a:pt x="145140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p:nvPr/>
        </p:nvSpPr>
        <p:spPr>
          <a:xfrm rot="5400000">
            <a:off x="13217796" y="7926601"/>
            <a:ext cx="1451402" cy="4114800"/>
          </a:xfrm>
          <a:custGeom>
            <a:avLst/>
            <a:gdLst/>
            <a:ahLst/>
            <a:cxnLst/>
            <a:rect l="l" t="t" r="r" b="b"/>
            <a:pathLst>
              <a:path w="1451402" h="4114800">
                <a:moveTo>
                  <a:pt x="0" y="0"/>
                </a:moveTo>
                <a:lnTo>
                  <a:pt x="1451402" y="0"/>
                </a:lnTo>
                <a:lnTo>
                  <a:pt x="145140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rot="5400000">
            <a:off x="17562299" y="7926601"/>
            <a:ext cx="1451402" cy="4114800"/>
          </a:xfrm>
          <a:custGeom>
            <a:avLst/>
            <a:gdLst/>
            <a:ahLst/>
            <a:cxnLst/>
            <a:rect l="l" t="t" r="r" b="b"/>
            <a:pathLst>
              <a:path w="1451402" h="4114800">
                <a:moveTo>
                  <a:pt x="0" y="0"/>
                </a:moveTo>
                <a:lnTo>
                  <a:pt x="1451402" y="0"/>
                </a:lnTo>
                <a:lnTo>
                  <a:pt x="145140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Freeform 8"/>
          <p:cNvSpPr/>
          <p:nvPr/>
        </p:nvSpPr>
        <p:spPr>
          <a:xfrm rot="5400000">
            <a:off x="1005745" y="-1754401"/>
            <a:ext cx="1451402" cy="4114800"/>
          </a:xfrm>
          <a:custGeom>
            <a:avLst/>
            <a:gdLst/>
            <a:ahLst/>
            <a:cxnLst/>
            <a:rect l="l" t="t" r="r" b="b"/>
            <a:pathLst>
              <a:path w="1451402" h="4114800">
                <a:moveTo>
                  <a:pt x="0" y="0"/>
                </a:moveTo>
                <a:lnTo>
                  <a:pt x="1451402" y="0"/>
                </a:lnTo>
                <a:lnTo>
                  <a:pt x="145140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9" name="Group 9"/>
          <p:cNvGrpSpPr>
            <a:grpSpLocks noChangeAspect="1"/>
          </p:cNvGrpSpPr>
          <p:nvPr/>
        </p:nvGrpSpPr>
        <p:grpSpPr>
          <a:xfrm>
            <a:off x="15350326" y="302999"/>
            <a:ext cx="2748253" cy="1058400"/>
            <a:chOff x="0" y="0"/>
            <a:chExt cx="3664338" cy="1411200"/>
          </a:xfrm>
        </p:grpSpPr>
        <p:sp>
          <p:nvSpPr>
            <p:cNvPr id="10" name="Freeform 10"/>
            <p:cNvSpPr/>
            <p:nvPr/>
          </p:nvSpPr>
          <p:spPr>
            <a:xfrm>
              <a:off x="0" y="0"/>
              <a:ext cx="3664331" cy="1411224"/>
            </a:xfrm>
            <a:custGeom>
              <a:avLst/>
              <a:gdLst/>
              <a:ahLst/>
              <a:cxnLst/>
              <a:rect l="l" t="t" r="r" b="b"/>
              <a:pathLst>
                <a:path w="3664331" h="1411224">
                  <a:moveTo>
                    <a:pt x="0" y="0"/>
                  </a:moveTo>
                  <a:lnTo>
                    <a:pt x="3664331" y="0"/>
                  </a:lnTo>
                  <a:lnTo>
                    <a:pt x="3664331" y="1411224"/>
                  </a:lnTo>
                  <a:lnTo>
                    <a:pt x="0" y="1411224"/>
                  </a:lnTo>
                  <a:lnTo>
                    <a:pt x="0" y="0"/>
                  </a:lnTo>
                  <a:close/>
                </a:path>
              </a:pathLst>
            </a:custGeom>
            <a:blipFill>
              <a:blip r:embed="rId6"/>
              <a:stretch>
                <a:fillRect t="-38" b="-37"/>
              </a:stretch>
            </a:blipFill>
          </p:spPr>
          <p:txBody>
            <a:bodyPr/>
            <a:lstStyle/>
            <a:p>
              <a:endParaRPr lang="en-GB"/>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9600" y="1183304"/>
            <a:ext cx="11698404" cy="2482052"/>
            <a:chOff x="0" y="0"/>
            <a:chExt cx="2649575" cy="653709"/>
          </a:xfrm>
        </p:grpSpPr>
        <p:sp>
          <p:nvSpPr>
            <p:cNvPr id="3" name="Freeform 3"/>
            <p:cNvSpPr/>
            <p:nvPr/>
          </p:nvSpPr>
          <p:spPr>
            <a:xfrm>
              <a:off x="0" y="0"/>
              <a:ext cx="2649575" cy="653709"/>
            </a:xfrm>
            <a:custGeom>
              <a:avLst/>
              <a:gdLst/>
              <a:ahLst/>
              <a:cxnLst/>
              <a:rect l="l" t="t" r="r" b="b"/>
              <a:pathLst>
                <a:path w="2649575" h="653709">
                  <a:moveTo>
                    <a:pt x="39248" y="0"/>
                  </a:moveTo>
                  <a:lnTo>
                    <a:pt x="2610327" y="0"/>
                  </a:lnTo>
                  <a:cubicBezTo>
                    <a:pt x="2620736" y="0"/>
                    <a:pt x="2630719" y="4135"/>
                    <a:pt x="2638079" y="11495"/>
                  </a:cubicBezTo>
                  <a:cubicBezTo>
                    <a:pt x="2645440" y="18856"/>
                    <a:pt x="2649575" y="28839"/>
                    <a:pt x="2649575" y="39248"/>
                  </a:cubicBezTo>
                  <a:lnTo>
                    <a:pt x="2649575" y="614461"/>
                  </a:lnTo>
                  <a:cubicBezTo>
                    <a:pt x="2649575" y="636137"/>
                    <a:pt x="2632003" y="653709"/>
                    <a:pt x="2610327" y="653709"/>
                  </a:cubicBezTo>
                  <a:lnTo>
                    <a:pt x="39248" y="653709"/>
                  </a:lnTo>
                  <a:cubicBezTo>
                    <a:pt x="28839" y="653709"/>
                    <a:pt x="18856" y="649574"/>
                    <a:pt x="11495" y="642214"/>
                  </a:cubicBezTo>
                  <a:cubicBezTo>
                    <a:pt x="4135" y="634853"/>
                    <a:pt x="0" y="624871"/>
                    <a:pt x="0" y="614461"/>
                  </a:cubicBezTo>
                  <a:lnTo>
                    <a:pt x="0" y="39248"/>
                  </a:lnTo>
                  <a:cubicBezTo>
                    <a:pt x="0" y="17572"/>
                    <a:pt x="17572" y="0"/>
                    <a:pt x="39248" y="0"/>
                  </a:cubicBezTo>
                  <a:close/>
                </a:path>
              </a:pathLst>
            </a:custGeom>
            <a:solidFill>
              <a:srgbClr val="D6000D"/>
            </a:solidFill>
          </p:spPr>
          <p:txBody>
            <a:bodyPr/>
            <a:lstStyle/>
            <a:p>
              <a:endParaRPr lang="en-GB"/>
            </a:p>
          </p:txBody>
        </p:sp>
        <p:sp>
          <p:nvSpPr>
            <p:cNvPr id="4" name="TextBox 4"/>
            <p:cNvSpPr txBox="1"/>
            <p:nvPr/>
          </p:nvSpPr>
          <p:spPr>
            <a:xfrm>
              <a:off x="0" y="-28575"/>
              <a:ext cx="2649575" cy="68228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144000" y="6109300"/>
            <a:ext cx="9387432" cy="3086100"/>
            <a:chOff x="0" y="0"/>
            <a:chExt cx="1909205" cy="812800"/>
          </a:xfrm>
        </p:grpSpPr>
        <p:sp>
          <p:nvSpPr>
            <p:cNvPr id="6" name="Freeform 6"/>
            <p:cNvSpPr/>
            <p:nvPr/>
          </p:nvSpPr>
          <p:spPr>
            <a:xfrm>
              <a:off x="0" y="0"/>
              <a:ext cx="1909205" cy="812800"/>
            </a:xfrm>
            <a:custGeom>
              <a:avLst/>
              <a:gdLst/>
              <a:ahLst/>
              <a:cxnLst/>
              <a:rect l="l" t="t" r="r" b="b"/>
              <a:pathLst>
                <a:path w="1909205" h="812800">
                  <a:moveTo>
                    <a:pt x="54468" y="0"/>
                  </a:moveTo>
                  <a:lnTo>
                    <a:pt x="1854737" y="0"/>
                  </a:lnTo>
                  <a:cubicBezTo>
                    <a:pt x="1869183" y="0"/>
                    <a:pt x="1883037" y="5739"/>
                    <a:pt x="1893251" y="15953"/>
                  </a:cubicBezTo>
                  <a:cubicBezTo>
                    <a:pt x="1903466" y="26168"/>
                    <a:pt x="1909205" y="40022"/>
                    <a:pt x="1909205" y="54468"/>
                  </a:cubicBezTo>
                  <a:lnTo>
                    <a:pt x="1909205" y="758332"/>
                  </a:lnTo>
                  <a:cubicBezTo>
                    <a:pt x="1909205" y="788414"/>
                    <a:pt x="1884819" y="812800"/>
                    <a:pt x="1854737" y="812800"/>
                  </a:cubicBezTo>
                  <a:lnTo>
                    <a:pt x="54468" y="812800"/>
                  </a:lnTo>
                  <a:cubicBezTo>
                    <a:pt x="24386" y="812800"/>
                    <a:pt x="0" y="788414"/>
                    <a:pt x="0" y="758332"/>
                  </a:cubicBezTo>
                  <a:lnTo>
                    <a:pt x="0" y="54468"/>
                  </a:lnTo>
                  <a:cubicBezTo>
                    <a:pt x="0" y="24386"/>
                    <a:pt x="24386" y="0"/>
                    <a:pt x="54468" y="0"/>
                  </a:cubicBezTo>
                  <a:close/>
                </a:path>
              </a:pathLst>
            </a:custGeom>
            <a:solidFill>
              <a:srgbClr val="D6000D"/>
            </a:solidFill>
          </p:spPr>
          <p:txBody>
            <a:bodyPr/>
            <a:lstStyle/>
            <a:p>
              <a:endParaRPr lang="en-GB"/>
            </a:p>
          </p:txBody>
        </p:sp>
        <p:sp>
          <p:nvSpPr>
            <p:cNvPr id="7" name="TextBox 7"/>
            <p:cNvSpPr txBox="1"/>
            <p:nvPr/>
          </p:nvSpPr>
          <p:spPr>
            <a:xfrm>
              <a:off x="0" y="-28575"/>
              <a:ext cx="1909205" cy="841375"/>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173129" y="1712522"/>
            <a:ext cx="9771246" cy="1678305"/>
          </a:xfrm>
          <a:prstGeom prst="rect">
            <a:avLst/>
          </a:prstGeom>
        </p:spPr>
        <p:txBody>
          <a:bodyPr wrap="square" lIns="0" tIns="0" rIns="0" bIns="0" rtlCol="0" anchor="t">
            <a:spAutoFit/>
          </a:bodyPr>
          <a:lstStyle/>
          <a:p>
            <a:pPr algn="l">
              <a:lnSpc>
                <a:spcPts val="12960"/>
              </a:lnSpc>
            </a:pPr>
            <a:r>
              <a:rPr lang="en-US" sz="12000" b="1">
                <a:solidFill>
                  <a:srgbClr val="FFFFFF"/>
                </a:solidFill>
                <a:latin typeface="Brandon Text 1 Bold"/>
                <a:ea typeface="Brandon Text 1 Bold"/>
                <a:cs typeface="Brandon Text 1 Bold"/>
                <a:sym typeface="Brandon Text 1 Bold"/>
              </a:rPr>
              <a:t>QUESTIONS?</a:t>
            </a:r>
          </a:p>
        </p:txBody>
      </p:sp>
      <p:sp>
        <p:nvSpPr>
          <p:cNvPr id="9" name="TextBox 9"/>
          <p:cNvSpPr txBox="1"/>
          <p:nvPr/>
        </p:nvSpPr>
        <p:spPr>
          <a:xfrm>
            <a:off x="9653394" y="6384417"/>
            <a:ext cx="8878038" cy="2873883"/>
          </a:xfrm>
          <a:prstGeom prst="rect">
            <a:avLst/>
          </a:prstGeom>
        </p:spPr>
        <p:txBody>
          <a:bodyPr lIns="0" tIns="0" rIns="0" bIns="0" rtlCol="0" anchor="t">
            <a:spAutoFit/>
          </a:bodyPr>
          <a:lstStyle/>
          <a:p>
            <a:pPr algn="l">
              <a:lnSpc>
                <a:spcPts val="4536"/>
              </a:lnSpc>
            </a:pPr>
            <a:r>
              <a:rPr lang="en-US" sz="4200" b="1" dirty="0">
                <a:solidFill>
                  <a:srgbClr val="FFFFFF"/>
                </a:solidFill>
                <a:latin typeface="Brandon Text 1 Bold"/>
                <a:ea typeface="Brandon Text 1 Bold"/>
                <a:cs typeface="Brandon Text 1 Bold"/>
                <a:sym typeface="Brandon Text 1 Bold"/>
              </a:rPr>
              <a:t>Go online: </a:t>
            </a:r>
          </a:p>
          <a:p>
            <a:pPr algn="l">
              <a:lnSpc>
                <a:spcPts val="4536"/>
              </a:lnSpc>
            </a:pPr>
            <a:r>
              <a:rPr lang="en-US" sz="4200" dirty="0">
                <a:solidFill>
                  <a:srgbClr val="FFFFFF"/>
                </a:solidFill>
                <a:latin typeface="Brandon Text 1"/>
                <a:ea typeface="Brandon Text 1"/>
                <a:cs typeface="Brandon Text 1"/>
                <a:sym typeface="Brandon Text 1"/>
              </a:rPr>
              <a:t>go.qub.ac.uk/</a:t>
            </a:r>
            <a:r>
              <a:rPr lang="en-US" sz="4200" dirty="0" err="1">
                <a:solidFill>
                  <a:srgbClr val="FFFFFF"/>
                </a:solidFill>
                <a:latin typeface="Brandon Text 1"/>
                <a:ea typeface="Brandon Text 1"/>
                <a:cs typeface="Brandon Text 1"/>
                <a:sym typeface="Brandon Text 1"/>
              </a:rPr>
              <a:t>QUBPathway</a:t>
            </a:r>
            <a:endParaRPr lang="en-US" sz="4200" dirty="0">
              <a:solidFill>
                <a:srgbClr val="FFFFFF"/>
              </a:solidFill>
              <a:latin typeface="Brandon Text 1"/>
              <a:ea typeface="Brandon Text 1"/>
              <a:cs typeface="Brandon Text 1"/>
              <a:sym typeface="Brandon Text 1"/>
            </a:endParaRPr>
          </a:p>
          <a:p>
            <a:pPr algn="l">
              <a:lnSpc>
                <a:spcPts val="4536"/>
              </a:lnSpc>
            </a:pPr>
            <a:r>
              <a:rPr lang="en-US" sz="4200" b="1" dirty="0">
                <a:solidFill>
                  <a:srgbClr val="FFFFFF"/>
                </a:solidFill>
                <a:latin typeface="Brandon Text 1 Bold"/>
                <a:ea typeface="Brandon Text 1 Bold"/>
                <a:cs typeface="Brandon Text 1 Bold"/>
                <a:sym typeface="Brandon Text 1 Bold"/>
              </a:rPr>
              <a:t>Telephone: </a:t>
            </a:r>
            <a:r>
              <a:rPr lang="en-US" sz="4200" dirty="0">
                <a:solidFill>
                  <a:srgbClr val="FFFFFF"/>
                </a:solidFill>
                <a:latin typeface="Brandon Text 1"/>
                <a:ea typeface="Brandon Text 1"/>
                <a:cs typeface="Brandon Text 1"/>
                <a:sym typeface="Brandon Text 1"/>
              </a:rPr>
              <a:t>028 9097 5020</a:t>
            </a:r>
          </a:p>
          <a:p>
            <a:pPr algn="l">
              <a:lnSpc>
                <a:spcPts val="4536"/>
              </a:lnSpc>
            </a:pPr>
            <a:r>
              <a:rPr lang="en-US" sz="4200" b="1" dirty="0">
                <a:solidFill>
                  <a:srgbClr val="FFFFFF"/>
                </a:solidFill>
                <a:latin typeface="Brandon Text 1 Bold"/>
                <a:ea typeface="Brandon Text 1 Bold"/>
                <a:cs typeface="Brandon Text 1 Bold"/>
                <a:sym typeface="Brandon Text 1 Bold"/>
              </a:rPr>
              <a:t>Email: </a:t>
            </a:r>
            <a:r>
              <a:rPr lang="en-US" sz="4200" dirty="0">
                <a:solidFill>
                  <a:srgbClr val="FFFFFF"/>
                </a:solidFill>
                <a:latin typeface="Brandon Text 1"/>
                <a:ea typeface="Brandon Text 1"/>
                <a:cs typeface="Brandon Text 1"/>
                <a:sym typeface="Brandon Text 1"/>
              </a:rPr>
              <a:t>pop@qub.ac.uk</a:t>
            </a:r>
          </a:p>
          <a:p>
            <a:pPr algn="l">
              <a:lnSpc>
                <a:spcPts val="4536"/>
              </a:lnSpc>
            </a:pPr>
            <a:endParaRPr lang="en-US" sz="4200" dirty="0">
              <a:solidFill>
                <a:srgbClr val="FFFFFF"/>
              </a:solidFill>
              <a:latin typeface="Brandon Text 1"/>
              <a:ea typeface="Brandon Text 1"/>
              <a:cs typeface="Brandon Text 1"/>
              <a:sym typeface="Brandon Text 1"/>
            </a:endParaRPr>
          </a:p>
        </p:txBody>
      </p:sp>
      <p:grpSp>
        <p:nvGrpSpPr>
          <p:cNvPr id="10" name="Group 10"/>
          <p:cNvGrpSpPr>
            <a:grpSpLocks noChangeAspect="1"/>
          </p:cNvGrpSpPr>
          <p:nvPr/>
        </p:nvGrpSpPr>
        <p:grpSpPr>
          <a:xfrm>
            <a:off x="15060181" y="654104"/>
            <a:ext cx="2748254" cy="1058400"/>
            <a:chOff x="0" y="0"/>
            <a:chExt cx="3664338" cy="1411200"/>
          </a:xfrm>
        </p:grpSpPr>
        <p:sp>
          <p:nvSpPr>
            <p:cNvPr id="11" name="Freeform 11"/>
            <p:cNvSpPr/>
            <p:nvPr/>
          </p:nvSpPr>
          <p:spPr>
            <a:xfrm>
              <a:off x="0" y="0"/>
              <a:ext cx="3664331" cy="1411224"/>
            </a:xfrm>
            <a:custGeom>
              <a:avLst/>
              <a:gdLst/>
              <a:ahLst/>
              <a:cxnLst/>
              <a:rect l="l" t="t" r="r" b="b"/>
              <a:pathLst>
                <a:path w="3664331" h="1411224">
                  <a:moveTo>
                    <a:pt x="0" y="0"/>
                  </a:moveTo>
                  <a:lnTo>
                    <a:pt x="3664331" y="0"/>
                  </a:lnTo>
                  <a:lnTo>
                    <a:pt x="3664331" y="1411224"/>
                  </a:lnTo>
                  <a:lnTo>
                    <a:pt x="0" y="1411224"/>
                  </a:lnTo>
                  <a:lnTo>
                    <a:pt x="0" y="0"/>
                  </a:lnTo>
                  <a:close/>
                </a:path>
              </a:pathLst>
            </a:custGeom>
            <a:blipFill>
              <a:blip r:embed="rId3"/>
              <a:stretch>
                <a:fillRect t="-38" b="-37"/>
              </a:stretch>
            </a:blipFill>
          </p:spPr>
          <p:txBody>
            <a:bodyPr/>
            <a:lstStyle/>
            <a:p>
              <a:endParaRPr lang="en-GB"/>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411480" y="684260"/>
            <a:ext cx="8732520" cy="2171700"/>
          </a:xfrm>
          <a:prstGeom prst="rect">
            <a:avLst/>
          </a:prstGeom>
        </p:spPr>
        <p:txBody>
          <a:bodyPr lIns="0" tIns="0" rIns="0" bIns="0" rtlCol="0" anchor="t">
            <a:spAutoFit/>
          </a:bodyPr>
          <a:lstStyle/>
          <a:p>
            <a:pPr algn="l">
              <a:lnSpc>
                <a:spcPts val="5759"/>
              </a:lnSpc>
            </a:pPr>
            <a:r>
              <a:rPr lang="en-US" sz="4800" b="1">
                <a:solidFill>
                  <a:srgbClr val="E30613"/>
                </a:solidFill>
                <a:latin typeface="Brandon Text 1 Bold"/>
                <a:ea typeface="Brandon Text 1 Bold"/>
                <a:cs typeface="Brandon Text 1 Bold"/>
                <a:sym typeface="Brandon Text 1 Bold"/>
              </a:rPr>
              <a:t>STATISTICS SHOW UNDERREPRESENTATION IN HIGHER EDUCATION…..</a:t>
            </a:r>
          </a:p>
        </p:txBody>
      </p:sp>
      <p:sp>
        <p:nvSpPr>
          <p:cNvPr id="4" name="TextBox 4"/>
          <p:cNvSpPr txBox="1"/>
          <p:nvPr/>
        </p:nvSpPr>
        <p:spPr>
          <a:xfrm>
            <a:off x="524083" y="3216267"/>
            <a:ext cx="8546098" cy="4133850"/>
          </a:xfrm>
          <a:prstGeom prst="rect">
            <a:avLst/>
          </a:prstGeom>
        </p:spPr>
        <p:txBody>
          <a:bodyPr lIns="0" tIns="0" rIns="0" bIns="0" rtlCol="0" anchor="t">
            <a:spAutoFit/>
          </a:bodyPr>
          <a:lstStyle/>
          <a:p>
            <a:pPr marL="705804" lvl="1" indent="-352902" algn="l">
              <a:lnSpc>
                <a:spcPts val="4680"/>
              </a:lnSpc>
              <a:buFont typeface="Arial"/>
              <a:buChar char="•"/>
            </a:pPr>
            <a:r>
              <a:rPr lang="en-US" sz="3900">
                <a:solidFill>
                  <a:srgbClr val="000000"/>
                </a:solidFill>
                <a:latin typeface="Brandon Text 1"/>
                <a:ea typeface="Brandon Text 1"/>
                <a:cs typeface="Brandon Text 1"/>
                <a:sym typeface="Brandon Text 1"/>
              </a:rPr>
              <a:t>Parents did not attend university</a:t>
            </a:r>
          </a:p>
          <a:p>
            <a:pPr marL="705804" lvl="1" indent="-352902" algn="l">
              <a:lnSpc>
                <a:spcPts val="4680"/>
              </a:lnSpc>
              <a:buFont typeface="Arial"/>
              <a:buChar char="•"/>
            </a:pPr>
            <a:r>
              <a:rPr lang="en-US" sz="3900">
                <a:solidFill>
                  <a:srgbClr val="000000"/>
                </a:solidFill>
                <a:latin typeface="Brandon Text 1"/>
                <a:ea typeface="Brandon Text 1"/>
                <a:cs typeface="Brandon Text 1"/>
                <a:sym typeface="Brandon Text 1"/>
              </a:rPr>
              <a:t>Low-income households</a:t>
            </a:r>
          </a:p>
          <a:p>
            <a:pPr marL="705804" lvl="1" indent="-352902" algn="l">
              <a:lnSpc>
                <a:spcPts val="4680"/>
              </a:lnSpc>
              <a:buFont typeface="Arial"/>
              <a:buChar char="•"/>
            </a:pPr>
            <a:r>
              <a:rPr lang="en-US" sz="3900">
                <a:solidFill>
                  <a:srgbClr val="000000"/>
                </a:solidFill>
                <a:latin typeface="Brandon Text 1"/>
                <a:ea typeface="Brandon Text 1"/>
                <a:cs typeface="Brandon Text 1"/>
                <a:sym typeface="Brandon Text 1"/>
              </a:rPr>
              <a:t>Certain neighbourhoods</a:t>
            </a:r>
          </a:p>
          <a:p>
            <a:pPr marL="705804" lvl="1" indent="-352902" algn="l">
              <a:lnSpc>
                <a:spcPts val="4680"/>
              </a:lnSpc>
              <a:buFont typeface="Arial"/>
              <a:buChar char="•"/>
            </a:pPr>
            <a:r>
              <a:rPr lang="en-US" sz="3900">
                <a:solidFill>
                  <a:srgbClr val="000000"/>
                </a:solidFill>
                <a:latin typeface="Brandon Text 1"/>
                <a:ea typeface="Brandon Text 1"/>
                <a:cs typeface="Brandon Text 1"/>
                <a:sym typeface="Brandon Text 1"/>
              </a:rPr>
              <a:t>Carers</a:t>
            </a:r>
          </a:p>
          <a:p>
            <a:pPr marL="705804" lvl="1" indent="-352902" algn="l">
              <a:lnSpc>
                <a:spcPts val="4680"/>
              </a:lnSpc>
              <a:buFont typeface="Arial"/>
              <a:buChar char="•"/>
            </a:pPr>
            <a:r>
              <a:rPr lang="en-US" sz="3900">
                <a:solidFill>
                  <a:srgbClr val="000000"/>
                </a:solidFill>
                <a:latin typeface="Brandon Text 1"/>
                <a:ea typeface="Brandon Text 1"/>
                <a:cs typeface="Brandon Text 1"/>
                <a:sym typeface="Brandon Text 1"/>
              </a:rPr>
              <a:t>Care Leavers </a:t>
            </a:r>
          </a:p>
          <a:p>
            <a:pPr marL="705804" lvl="1" indent="-352902" algn="l">
              <a:lnSpc>
                <a:spcPts val="4680"/>
              </a:lnSpc>
              <a:buFont typeface="Arial"/>
              <a:buChar char="•"/>
            </a:pPr>
            <a:r>
              <a:rPr lang="en-US" sz="3900">
                <a:solidFill>
                  <a:srgbClr val="000000"/>
                </a:solidFill>
                <a:latin typeface="Brandon Text 1"/>
                <a:ea typeface="Brandon Text 1"/>
                <a:cs typeface="Brandon Text 1"/>
                <a:sym typeface="Brandon Text 1"/>
              </a:rPr>
              <a:t>Refugees/Asylum Seekers/Newcomers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5509235" cy="10287000"/>
          </a:xfrm>
          <a:custGeom>
            <a:avLst/>
            <a:gdLst/>
            <a:ahLst/>
            <a:cxnLst/>
            <a:rect l="l" t="t" r="r" b="b"/>
            <a:pathLst>
              <a:path w="5509235" h="10287000">
                <a:moveTo>
                  <a:pt x="0" y="0"/>
                </a:moveTo>
                <a:lnTo>
                  <a:pt x="5509235" y="0"/>
                </a:lnTo>
                <a:lnTo>
                  <a:pt x="5509235" y="10287000"/>
                </a:lnTo>
                <a:lnTo>
                  <a:pt x="0" y="10287000"/>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GB"/>
          </a:p>
        </p:txBody>
      </p:sp>
      <p:sp>
        <p:nvSpPr>
          <p:cNvPr id="3" name="Freeform 3"/>
          <p:cNvSpPr/>
          <p:nvPr/>
        </p:nvSpPr>
        <p:spPr>
          <a:xfrm rot="-10800000">
            <a:off x="4783534" y="8731054"/>
            <a:ext cx="1451402" cy="4114800"/>
          </a:xfrm>
          <a:custGeom>
            <a:avLst/>
            <a:gdLst/>
            <a:ahLst/>
            <a:cxnLst/>
            <a:rect l="l" t="t" r="r" b="b"/>
            <a:pathLst>
              <a:path w="1451402" h="4114800">
                <a:moveTo>
                  <a:pt x="0" y="0"/>
                </a:moveTo>
                <a:lnTo>
                  <a:pt x="1451402" y="0"/>
                </a:lnTo>
                <a:lnTo>
                  <a:pt x="145140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rot="-10800000">
            <a:off x="4783534" y="0"/>
            <a:ext cx="1451402" cy="4114800"/>
          </a:xfrm>
          <a:custGeom>
            <a:avLst/>
            <a:gdLst/>
            <a:ahLst/>
            <a:cxnLst/>
            <a:rect l="l" t="t" r="r" b="b"/>
            <a:pathLst>
              <a:path w="1451402" h="4114800">
                <a:moveTo>
                  <a:pt x="0" y="0"/>
                </a:moveTo>
                <a:lnTo>
                  <a:pt x="1451402" y="0"/>
                </a:lnTo>
                <a:lnTo>
                  <a:pt x="145140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rot="-10800000">
            <a:off x="4783534" y="4365527"/>
            <a:ext cx="1451402" cy="4114800"/>
          </a:xfrm>
          <a:custGeom>
            <a:avLst/>
            <a:gdLst/>
            <a:ahLst/>
            <a:cxnLst/>
            <a:rect l="l" t="t" r="r" b="b"/>
            <a:pathLst>
              <a:path w="1451402" h="4114800">
                <a:moveTo>
                  <a:pt x="0" y="0"/>
                </a:moveTo>
                <a:lnTo>
                  <a:pt x="1451402" y="0"/>
                </a:lnTo>
                <a:lnTo>
                  <a:pt x="145140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6" name="Group 6"/>
          <p:cNvGrpSpPr/>
          <p:nvPr/>
        </p:nvGrpSpPr>
        <p:grpSpPr>
          <a:xfrm>
            <a:off x="0" y="508901"/>
            <a:ext cx="7222364" cy="3666233"/>
            <a:chOff x="0" y="0"/>
            <a:chExt cx="9629819" cy="4888311"/>
          </a:xfrm>
        </p:grpSpPr>
        <p:sp>
          <p:nvSpPr>
            <p:cNvPr id="7" name="Freeform 7"/>
            <p:cNvSpPr/>
            <p:nvPr/>
          </p:nvSpPr>
          <p:spPr>
            <a:xfrm>
              <a:off x="0" y="0"/>
              <a:ext cx="9629818" cy="4888311"/>
            </a:xfrm>
            <a:custGeom>
              <a:avLst/>
              <a:gdLst/>
              <a:ahLst/>
              <a:cxnLst/>
              <a:rect l="l" t="t" r="r" b="b"/>
              <a:pathLst>
                <a:path w="9629818" h="4888311">
                  <a:moveTo>
                    <a:pt x="0" y="0"/>
                  </a:moveTo>
                  <a:lnTo>
                    <a:pt x="9629818" y="0"/>
                  </a:lnTo>
                  <a:lnTo>
                    <a:pt x="9629818" y="4888311"/>
                  </a:lnTo>
                  <a:lnTo>
                    <a:pt x="0" y="4888311"/>
                  </a:lnTo>
                  <a:close/>
                </a:path>
              </a:pathLst>
            </a:custGeom>
            <a:solidFill>
              <a:srgbClr val="000000">
                <a:alpha val="0"/>
              </a:srgbClr>
            </a:solidFill>
          </p:spPr>
          <p:txBody>
            <a:bodyPr/>
            <a:lstStyle/>
            <a:p>
              <a:endParaRPr lang="en-GB"/>
            </a:p>
          </p:txBody>
        </p:sp>
        <p:sp>
          <p:nvSpPr>
            <p:cNvPr id="8" name="TextBox 8"/>
            <p:cNvSpPr txBox="1"/>
            <p:nvPr/>
          </p:nvSpPr>
          <p:spPr>
            <a:xfrm>
              <a:off x="0" y="66675"/>
              <a:ext cx="9629819" cy="4821636"/>
            </a:xfrm>
            <a:prstGeom prst="rect">
              <a:avLst/>
            </a:prstGeom>
          </p:spPr>
          <p:txBody>
            <a:bodyPr lIns="0" tIns="0" rIns="0" bIns="0" rtlCol="0" anchor="ctr"/>
            <a:lstStyle/>
            <a:p>
              <a:pPr algn="l">
                <a:lnSpc>
                  <a:spcPts val="6415"/>
                </a:lnSpc>
              </a:pPr>
              <a:r>
                <a:rPr lang="en-US" sz="5940" b="1">
                  <a:solidFill>
                    <a:srgbClr val="FFFFFF"/>
                  </a:solidFill>
                  <a:latin typeface="Brandon Text 1 Bold"/>
                  <a:ea typeface="Brandon Text 1 Bold"/>
                  <a:cs typeface="Brandon Text 1 Bold"/>
                  <a:sym typeface="Brandon Text 1 Bold"/>
                </a:rPr>
                <a:t>WHAT IS THE PATHWAY OPPORTUNITY PROGRAMME?</a:t>
              </a:r>
            </a:p>
          </p:txBody>
        </p:sp>
      </p:grpSp>
      <p:sp>
        <p:nvSpPr>
          <p:cNvPr id="9" name="TextBox 9"/>
          <p:cNvSpPr txBox="1"/>
          <p:nvPr/>
        </p:nvSpPr>
        <p:spPr>
          <a:xfrm>
            <a:off x="6739164" y="1852480"/>
            <a:ext cx="11054210" cy="6878574"/>
          </a:xfrm>
          <a:prstGeom prst="rect">
            <a:avLst/>
          </a:prstGeom>
        </p:spPr>
        <p:txBody>
          <a:bodyPr lIns="0" tIns="0" rIns="0" bIns="0" rtlCol="0" anchor="t">
            <a:spAutoFit/>
          </a:bodyPr>
          <a:lstStyle/>
          <a:p>
            <a:pPr algn="l">
              <a:lnSpc>
                <a:spcPts val="3239"/>
              </a:lnSpc>
            </a:pPr>
            <a:r>
              <a:rPr lang="en-US" sz="2699" b="1">
                <a:solidFill>
                  <a:srgbClr val="000000"/>
                </a:solidFill>
                <a:latin typeface="Brandon Text 1 Bold"/>
                <a:ea typeface="Brandon Text 1 Bold"/>
                <a:cs typeface="Brandon Text 1 Bold"/>
                <a:sym typeface="Brandon Text 1 Bold"/>
              </a:rPr>
              <a:t>Who?</a:t>
            </a:r>
          </a:p>
          <a:p>
            <a:pPr algn="l">
              <a:lnSpc>
                <a:spcPts val="3239"/>
              </a:lnSpc>
            </a:pPr>
            <a:endParaRPr lang="en-US" sz="2699" b="1">
              <a:solidFill>
                <a:srgbClr val="000000"/>
              </a:solidFill>
              <a:latin typeface="Brandon Text 1 Bold"/>
              <a:ea typeface="Brandon Text 1 Bold"/>
              <a:cs typeface="Brandon Text 1 Bold"/>
              <a:sym typeface="Brandon Text 1 Bold"/>
            </a:endParaRPr>
          </a:p>
          <a:p>
            <a:pPr marL="488631" lvl="1" indent="-244316" algn="l">
              <a:lnSpc>
                <a:spcPts val="3239"/>
              </a:lnSpc>
              <a:buFont typeface="Arial"/>
              <a:buChar char="•"/>
            </a:pPr>
            <a:r>
              <a:rPr lang="en-US" sz="2699">
                <a:solidFill>
                  <a:srgbClr val="000000"/>
                </a:solidFill>
                <a:latin typeface="Brandon Text 3"/>
                <a:ea typeface="Brandon Text 3"/>
                <a:cs typeface="Brandon Text 3"/>
                <a:sym typeface="Brandon Text 3"/>
              </a:rPr>
              <a:t>For Year 13 pupils/first year student of Level 3 qualification underrepresented in higher education to support progression to Queen’s.</a:t>
            </a:r>
          </a:p>
          <a:p>
            <a:pPr algn="l">
              <a:lnSpc>
                <a:spcPts val="3239"/>
              </a:lnSpc>
            </a:pPr>
            <a:endParaRPr lang="en-US" sz="2699">
              <a:solidFill>
                <a:srgbClr val="000000"/>
              </a:solidFill>
              <a:latin typeface="Brandon Text 3"/>
              <a:ea typeface="Brandon Text 3"/>
              <a:cs typeface="Brandon Text 3"/>
              <a:sym typeface="Brandon Text 3"/>
            </a:endParaRPr>
          </a:p>
          <a:p>
            <a:pPr algn="l">
              <a:lnSpc>
                <a:spcPts val="3239"/>
              </a:lnSpc>
            </a:pPr>
            <a:endParaRPr lang="en-US" sz="2699">
              <a:solidFill>
                <a:srgbClr val="000000"/>
              </a:solidFill>
              <a:latin typeface="Brandon Text 3"/>
              <a:ea typeface="Brandon Text 3"/>
              <a:cs typeface="Brandon Text 3"/>
              <a:sym typeface="Brandon Text 3"/>
            </a:endParaRPr>
          </a:p>
          <a:p>
            <a:pPr algn="l">
              <a:lnSpc>
                <a:spcPts val="2915"/>
              </a:lnSpc>
            </a:pPr>
            <a:r>
              <a:rPr lang="en-US" sz="2699" b="1">
                <a:solidFill>
                  <a:srgbClr val="000000"/>
                </a:solidFill>
                <a:latin typeface="Brandon Text 1 Bold"/>
                <a:ea typeface="Brandon Text 1 Bold"/>
                <a:cs typeface="Brandon Text 1 Bold"/>
                <a:sym typeface="Brandon Text 1 Bold"/>
              </a:rPr>
              <a:t>When?</a:t>
            </a:r>
          </a:p>
          <a:p>
            <a:pPr algn="l">
              <a:lnSpc>
                <a:spcPts val="2915"/>
              </a:lnSpc>
            </a:pPr>
            <a:endParaRPr lang="en-US" sz="2699" b="1">
              <a:solidFill>
                <a:srgbClr val="000000"/>
              </a:solidFill>
              <a:latin typeface="Brandon Text 1 Bold"/>
              <a:ea typeface="Brandon Text 1 Bold"/>
              <a:cs typeface="Brandon Text 1 Bold"/>
              <a:sym typeface="Brandon Text 1 Bold"/>
            </a:endParaRPr>
          </a:p>
          <a:p>
            <a:pPr marL="488631" lvl="1" indent="-244316" algn="l">
              <a:lnSpc>
                <a:spcPts val="2915"/>
              </a:lnSpc>
              <a:buFont typeface="Arial"/>
              <a:buChar char="•"/>
            </a:pPr>
            <a:r>
              <a:rPr lang="en-US" sz="2699">
                <a:solidFill>
                  <a:srgbClr val="000000"/>
                </a:solidFill>
                <a:latin typeface="Brandon Text 3"/>
                <a:ea typeface="Brandon Text 3"/>
                <a:cs typeface="Brandon Text 3"/>
                <a:sym typeface="Brandon Text 3"/>
              </a:rPr>
              <a:t>Delivered as a series of in-person and online events between January and November during the school day – plus a one week summer school on Queen’s campus.</a:t>
            </a:r>
          </a:p>
          <a:p>
            <a:pPr algn="l">
              <a:lnSpc>
                <a:spcPts val="2915"/>
              </a:lnSpc>
            </a:pPr>
            <a:endParaRPr lang="en-US" sz="2699">
              <a:solidFill>
                <a:srgbClr val="000000"/>
              </a:solidFill>
              <a:latin typeface="Brandon Text 3"/>
              <a:ea typeface="Brandon Text 3"/>
              <a:cs typeface="Brandon Text 3"/>
              <a:sym typeface="Brandon Text 3"/>
            </a:endParaRPr>
          </a:p>
          <a:p>
            <a:pPr algn="l">
              <a:lnSpc>
                <a:spcPts val="2915"/>
              </a:lnSpc>
            </a:pPr>
            <a:endParaRPr lang="en-US" sz="2699">
              <a:solidFill>
                <a:srgbClr val="000000"/>
              </a:solidFill>
              <a:latin typeface="Brandon Text 3"/>
              <a:ea typeface="Brandon Text 3"/>
              <a:cs typeface="Brandon Text 3"/>
              <a:sym typeface="Brandon Text 3"/>
            </a:endParaRPr>
          </a:p>
          <a:p>
            <a:pPr algn="l">
              <a:lnSpc>
                <a:spcPts val="2915"/>
              </a:lnSpc>
            </a:pPr>
            <a:r>
              <a:rPr lang="en-US" sz="2699" b="1">
                <a:solidFill>
                  <a:srgbClr val="000000"/>
                </a:solidFill>
                <a:latin typeface="Brandon Text 1 Bold"/>
                <a:ea typeface="Brandon Text 1 Bold"/>
                <a:cs typeface="Brandon Text 1 Bold"/>
                <a:sym typeface="Brandon Text 1 Bold"/>
              </a:rPr>
              <a:t>Why?</a:t>
            </a:r>
          </a:p>
          <a:p>
            <a:pPr algn="l">
              <a:lnSpc>
                <a:spcPts val="2915"/>
              </a:lnSpc>
            </a:pPr>
            <a:endParaRPr lang="en-US" sz="2699" b="1">
              <a:solidFill>
                <a:srgbClr val="000000"/>
              </a:solidFill>
              <a:latin typeface="Brandon Text 1 Bold"/>
              <a:ea typeface="Brandon Text 1 Bold"/>
              <a:cs typeface="Brandon Text 1 Bold"/>
              <a:sym typeface="Brandon Text 1 Bold"/>
            </a:endParaRPr>
          </a:p>
          <a:p>
            <a:pPr marL="488631" lvl="1" indent="-244316" algn="l">
              <a:lnSpc>
                <a:spcPts val="2915"/>
              </a:lnSpc>
              <a:buFont typeface="Arial"/>
              <a:buChar char="•"/>
            </a:pPr>
            <a:r>
              <a:rPr lang="en-US" sz="2699">
                <a:solidFill>
                  <a:srgbClr val="000000"/>
                </a:solidFill>
                <a:latin typeface="Brandon Text 3"/>
                <a:ea typeface="Brandon Text 3"/>
                <a:cs typeface="Brandon Text 3"/>
                <a:sym typeface="Brandon Text 3"/>
              </a:rPr>
              <a:t>Builds skills, knowledge and confidence to access, study, experience and progress to University, and specifically Queen’s. </a:t>
            </a:r>
          </a:p>
        </p:txBody>
      </p:sp>
      <p:grpSp>
        <p:nvGrpSpPr>
          <p:cNvPr id="10" name="Group 10"/>
          <p:cNvGrpSpPr>
            <a:grpSpLocks noChangeAspect="1"/>
          </p:cNvGrpSpPr>
          <p:nvPr/>
        </p:nvGrpSpPr>
        <p:grpSpPr>
          <a:xfrm>
            <a:off x="15045120" y="508901"/>
            <a:ext cx="2748253" cy="1058400"/>
            <a:chOff x="0" y="0"/>
            <a:chExt cx="3664338" cy="1411200"/>
          </a:xfrm>
        </p:grpSpPr>
        <p:sp>
          <p:nvSpPr>
            <p:cNvPr id="11" name="Freeform 11"/>
            <p:cNvSpPr/>
            <p:nvPr/>
          </p:nvSpPr>
          <p:spPr>
            <a:xfrm>
              <a:off x="0" y="0"/>
              <a:ext cx="3664331" cy="1411224"/>
            </a:xfrm>
            <a:custGeom>
              <a:avLst/>
              <a:gdLst/>
              <a:ahLst/>
              <a:cxnLst/>
              <a:rect l="l" t="t" r="r" b="b"/>
              <a:pathLst>
                <a:path w="3664331" h="1411224">
                  <a:moveTo>
                    <a:pt x="0" y="0"/>
                  </a:moveTo>
                  <a:lnTo>
                    <a:pt x="3664331" y="0"/>
                  </a:lnTo>
                  <a:lnTo>
                    <a:pt x="3664331" y="1411224"/>
                  </a:lnTo>
                  <a:lnTo>
                    <a:pt x="0" y="1411224"/>
                  </a:lnTo>
                  <a:lnTo>
                    <a:pt x="0" y="0"/>
                  </a:lnTo>
                  <a:close/>
                </a:path>
              </a:pathLst>
            </a:custGeom>
            <a:blipFill>
              <a:blip r:embed="rId5"/>
              <a:stretch>
                <a:fillRect t="-38" b="-37"/>
              </a:stretch>
            </a:blipFill>
          </p:spPr>
          <p:txBody>
            <a:bodyPr/>
            <a:lstStyle/>
            <a:p>
              <a:endParaRPr lang="en-GB"/>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a:p>
        </p:txBody>
      </p:sp>
      <p:grpSp>
        <p:nvGrpSpPr>
          <p:cNvPr id="3" name="Group 3"/>
          <p:cNvGrpSpPr/>
          <p:nvPr/>
        </p:nvGrpSpPr>
        <p:grpSpPr>
          <a:xfrm>
            <a:off x="595149" y="170301"/>
            <a:ext cx="8839530" cy="2070354"/>
            <a:chOff x="0" y="0"/>
            <a:chExt cx="11786040" cy="2760472"/>
          </a:xfrm>
        </p:grpSpPr>
        <p:sp>
          <p:nvSpPr>
            <p:cNvPr id="4" name="Freeform 4"/>
            <p:cNvSpPr/>
            <p:nvPr/>
          </p:nvSpPr>
          <p:spPr>
            <a:xfrm>
              <a:off x="0" y="0"/>
              <a:ext cx="11786040" cy="2760472"/>
            </a:xfrm>
            <a:custGeom>
              <a:avLst/>
              <a:gdLst/>
              <a:ahLst/>
              <a:cxnLst/>
              <a:rect l="l" t="t" r="r" b="b"/>
              <a:pathLst>
                <a:path w="11786040" h="2760472">
                  <a:moveTo>
                    <a:pt x="0" y="0"/>
                  </a:moveTo>
                  <a:lnTo>
                    <a:pt x="11786040" y="0"/>
                  </a:lnTo>
                  <a:lnTo>
                    <a:pt x="11786040" y="2760472"/>
                  </a:lnTo>
                  <a:lnTo>
                    <a:pt x="0" y="2760472"/>
                  </a:lnTo>
                  <a:close/>
                </a:path>
              </a:pathLst>
            </a:custGeom>
            <a:solidFill>
              <a:srgbClr val="000000">
                <a:alpha val="0"/>
              </a:srgbClr>
            </a:solidFill>
          </p:spPr>
          <p:txBody>
            <a:bodyPr/>
            <a:lstStyle/>
            <a:p>
              <a:endParaRPr lang="en-GB"/>
            </a:p>
          </p:txBody>
        </p:sp>
        <p:sp>
          <p:nvSpPr>
            <p:cNvPr id="5" name="TextBox 5"/>
            <p:cNvSpPr txBox="1"/>
            <p:nvPr/>
          </p:nvSpPr>
          <p:spPr>
            <a:xfrm>
              <a:off x="0" y="76200"/>
              <a:ext cx="11786040" cy="2684272"/>
            </a:xfrm>
            <a:prstGeom prst="rect">
              <a:avLst/>
            </a:prstGeom>
          </p:spPr>
          <p:txBody>
            <a:bodyPr lIns="0" tIns="0" rIns="0" bIns="0" rtlCol="0" anchor="ctr"/>
            <a:lstStyle/>
            <a:p>
              <a:pPr algn="l">
                <a:lnSpc>
                  <a:spcPts val="6480"/>
                </a:lnSpc>
              </a:pPr>
              <a:r>
                <a:rPr lang="en-US" sz="6000" b="1">
                  <a:solidFill>
                    <a:srgbClr val="E30613"/>
                  </a:solidFill>
                  <a:latin typeface="Brandon Text 1 Bold"/>
                  <a:ea typeface="Brandon Text 1 Bold"/>
                  <a:cs typeface="Brandon Text 1 Bold"/>
                  <a:sym typeface="Brandon Text 1 Bold"/>
                </a:rPr>
                <a:t>WHAT ARE THE BENEFITS?</a:t>
              </a:r>
            </a:p>
          </p:txBody>
        </p:sp>
      </p:grpSp>
      <p:sp>
        <p:nvSpPr>
          <p:cNvPr id="6" name="TextBox 6"/>
          <p:cNvSpPr txBox="1"/>
          <p:nvPr/>
        </p:nvSpPr>
        <p:spPr>
          <a:xfrm>
            <a:off x="209759" y="2385008"/>
            <a:ext cx="10009035" cy="5442585"/>
          </a:xfrm>
          <a:prstGeom prst="rect">
            <a:avLst/>
          </a:prstGeom>
        </p:spPr>
        <p:txBody>
          <a:bodyPr lIns="0" tIns="0" rIns="0" bIns="0" rtlCol="0" anchor="t">
            <a:spAutoFit/>
          </a:bodyPr>
          <a:lstStyle/>
          <a:p>
            <a:pPr marL="488632" lvl="1" indent="-244316" algn="l">
              <a:lnSpc>
                <a:spcPts val="4860"/>
              </a:lnSpc>
              <a:buFont typeface="Arial"/>
              <a:buChar char="•"/>
            </a:pPr>
            <a:r>
              <a:rPr lang="en-US" sz="2700">
                <a:solidFill>
                  <a:srgbClr val="000000"/>
                </a:solidFill>
                <a:latin typeface="Brandon Text 2"/>
                <a:ea typeface="Brandon Text 2"/>
                <a:cs typeface="Brandon Text 2"/>
                <a:sym typeface="Brandon Text 2"/>
              </a:rPr>
              <a:t>Guaranteed Conditional Offer / Guaranteed Interview</a:t>
            </a:r>
          </a:p>
          <a:p>
            <a:pPr marL="488632" lvl="1" indent="-244316" algn="l">
              <a:lnSpc>
                <a:spcPts val="4860"/>
              </a:lnSpc>
              <a:buFont typeface="Arial"/>
              <a:buChar char="•"/>
            </a:pPr>
            <a:r>
              <a:rPr lang="en-US" sz="2700">
                <a:solidFill>
                  <a:srgbClr val="000000"/>
                </a:solidFill>
                <a:latin typeface="Brandon Text 2"/>
                <a:ea typeface="Brandon Text 2"/>
                <a:cs typeface="Brandon Text 2"/>
                <a:sym typeface="Brandon Text 2"/>
              </a:rPr>
              <a:t>Up to a 2 grade reduction on A Level entry requirements </a:t>
            </a:r>
            <a:r>
              <a:rPr lang="en-US" sz="2700">
                <a:solidFill>
                  <a:srgbClr val="FF0000"/>
                </a:solidFill>
                <a:latin typeface="Brandon Text 2"/>
                <a:ea typeface="Brandon Text 2"/>
                <a:cs typeface="Brandon Text 2"/>
                <a:sym typeface="Brandon Text 2"/>
              </a:rPr>
              <a:t>*</a:t>
            </a:r>
          </a:p>
          <a:p>
            <a:pPr marL="488632" lvl="1" indent="-244316" algn="l">
              <a:lnSpc>
                <a:spcPts val="4860"/>
              </a:lnSpc>
              <a:buFont typeface="Arial"/>
              <a:buChar char="•"/>
            </a:pPr>
            <a:r>
              <a:rPr lang="en-US" sz="2700">
                <a:solidFill>
                  <a:srgbClr val="000000"/>
                </a:solidFill>
                <a:latin typeface="Brandon Text 2"/>
                <a:ea typeface="Brandon Text 2"/>
                <a:cs typeface="Brandon Text 2"/>
                <a:sym typeface="Brandon Text 2"/>
              </a:rPr>
              <a:t>£1000 Kilwaughter Minerals Bursary</a:t>
            </a:r>
          </a:p>
          <a:p>
            <a:pPr marL="488632" lvl="1" indent="-244316" algn="l">
              <a:lnSpc>
                <a:spcPts val="4860"/>
              </a:lnSpc>
              <a:buFont typeface="Arial"/>
              <a:buChar char="•"/>
            </a:pPr>
            <a:r>
              <a:rPr lang="en-US" sz="2700">
                <a:solidFill>
                  <a:srgbClr val="000000"/>
                </a:solidFill>
                <a:latin typeface="Brandon Text 2"/>
                <a:ea typeface="Brandon Text 2"/>
                <a:cs typeface="Brandon Text 2"/>
                <a:sym typeface="Brandon Text 2"/>
              </a:rPr>
              <a:t>UCAS advice from Queen’s admissions experts</a:t>
            </a:r>
          </a:p>
          <a:p>
            <a:pPr marL="488632" lvl="1" indent="-244316" algn="l">
              <a:lnSpc>
                <a:spcPts val="4860"/>
              </a:lnSpc>
              <a:buFont typeface="Arial"/>
              <a:buChar char="•"/>
            </a:pPr>
            <a:r>
              <a:rPr lang="en-US" sz="2700">
                <a:solidFill>
                  <a:srgbClr val="000000"/>
                </a:solidFill>
                <a:latin typeface="Brandon Text 2"/>
                <a:ea typeface="Brandon Text 2"/>
                <a:cs typeface="Brandon Text 2"/>
                <a:sym typeface="Brandon Text 2"/>
              </a:rPr>
              <a:t>Learn from university academics, experience university life, make connections to services at Queen’s</a:t>
            </a:r>
          </a:p>
          <a:p>
            <a:pPr marL="488632" lvl="1" indent="-244316" algn="l">
              <a:lnSpc>
                <a:spcPts val="4860"/>
              </a:lnSpc>
              <a:buFont typeface="Arial"/>
              <a:buChar char="•"/>
            </a:pPr>
            <a:r>
              <a:rPr lang="en-US" sz="2700">
                <a:solidFill>
                  <a:srgbClr val="000000"/>
                </a:solidFill>
                <a:latin typeface="Brandon Text 2"/>
                <a:ea typeface="Brandon Text 2"/>
                <a:cs typeface="Brandon Text 2"/>
                <a:sym typeface="Brandon Text 2"/>
              </a:rPr>
              <a:t>Feel more confident and prepared for the transition to life and study in higher education.</a:t>
            </a:r>
          </a:p>
          <a:p>
            <a:pPr marL="488632" lvl="1" indent="-244316" algn="l">
              <a:lnSpc>
                <a:spcPts val="4860"/>
              </a:lnSpc>
              <a:buFont typeface="Arial"/>
              <a:buChar char="•"/>
            </a:pPr>
            <a:r>
              <a:rPr lang="en-US" sz="2700">
                <a:solidFill>
                  <a:srgbClr val="000000"/>
                </a:solidFill>
                <a:latin typeface="Brandon Text 2"/>
                <a:ea typeface="Brandon Text 2"/>
                <a:cs typeface="Brandon Text 2"/>
                <a:sym typeface="Brandon Text 2"/>
              </a:rPr>
              <a:t>‘Once a Pathway Student Always a Pathway Student’</a:t>
            </a:r>
          </a:p>
        </p:txBody>
      </p:sp>
      <p:grpSp>
        <p:nvGrpSpPr>
          <p:cNvPr id="7" name="Group 7"/>
          <p:cNvGrpSpPr/>
          <p:nvPr/>
        </p:nvGrpSpPr>
        <p:grpSpPr>
          <a:xfrm>
            <a:off x="11347838" y="8516493"/>
            <a:ext cx="6940162" cy="1237107"/>
            <a:chOff x="0" y="0"/>
            <a:chExt cx="9253549" cy="1649476"/>
          </a:xfrm>
        </p:grpSpPr>
        <p:sp>
          <p:nvSpPr>
            <p:cNvPr id="8" name="Freeform 8"/>
            <p:cNvSpPr/>
            <p:nvPr/>
          </p:nvSpPr>
          <p:spPr>
            <a:xfrm>
              <a:off x="0" y="0"/>
              <a:ext cx="9253543" cy="1649474"/>
            </a:xfrm>
            <a:custGeom>
              <a:avLst/>
              <a:gdLst/>
              <a:ahLst/>
              <a:cxnLst/>
              <a:rect l="l" t="t" r="r" b="b"/>
              <a:pathLst>
                <a:path w="9253543" h="1649474">
                  <a:moveTo>
                    <a:pt x="0" y="0"/>
                  </a:moveTo>
                  <a:lnTo>
                    <a:pt x="9253543" y="0"/>
                  </a:lnTo>
                  <a:lnTo>
                    <a:pt x="9253543" y="1649474"/>
                  </a:lnTo>
                  <a:lnTo>
                    <a:pt x="0" y="1649474"/>
                  </a:lnTo>
                  <a:close/>
                </a:path>
              </a:pathLst>
            </a:custGeom>
            <a:solidFill>
              <a:srgbClr val="D6000D"/>
            </a:solidFill>
          </p:spPr>
          <p:txBody>
            <a:bodyPr/>
            <a:lstStyle/>
            <a:p>
              <a:endParaRPr lang="en-GB"/>
            </a:p>
          </p:txBody>
        </p:sp>
        <p:sp>
          <p:nvSpPr>
            <p:cNvPr id="9" name="TextBox 9"/>
            <p:cNvSpPr txBox="1"/>
            <p:nvPr/>
          </p:nvSpPr>
          <p:spPr>
            <a:xfrm>
              <a:off x="0" y="-57150"/>
              <a:ext cx="9253549" cy="1706626"/>
            </a:xfrm>
            <a:prstGeom prst="rect">
              <a:avLst/>
            </a:prstGeom>
          </p:spPr>
          <p:txBody>
            <a:bodyPr lIns="50800" tIns="50800" rIns="50800" bIns="50800" rtlCol="0" anchor="t"/>
            <a:lstStyle/>
            <a:p>
              <a:pPr algn="r">
                <a:lnSpc>
                  <a:spcPts val="4200"/>
                </a:lnSpc>
              </a:pPr>
              <a:r>
                <a:rPr lang="en-US" sz="3000" b="1">
                  <a:solidFill>
                    <a:srgbClr val="FFFFFF"/>
                  </a:solidFill>
                  <a:latin typeface="Brandon Text 1 Bold"/>
                  <a:ea typeface="Brandon Text 1 Bold"/>
                  <a:cs typeface="Brandon Text 1 Bold"/>
                  <a:sym typeface="Brandon Text 1 Bold"/>
                </a:rPr>
                <a:t>* Depending on programme assessment and Pathway</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55295" y="3494377"/>
            <a:ext cx="5207040" cy="1047750"/>
          </a:xfrm>
          <a:prstGeom prst="rect">
            <a:avLst/>
          </a:prstGeom>
        </p:spPr>
        <p:txBody>
          <a:bodyPr lIns="0" tIns="0" rIns="0" bIns="0" rtlCol="0" anchor="t">
            <a:spAutoFit/>
          </a:bodyPr>
          <a:lstStyle/>
          <a:p>
            <a:pPr algn="l">
              <a:lnSpc>
                <a:spcPts val="4200"/>
              </a:lnSpc>
            </a:pPr>
            <a:r>
              <a:rPr lang="en-US" sz="3000">
                <a:solidFill>
                  <a:srgbClr val="FFFFFF"/>
                </a:solidFill>
                <a:latin typeface="Brandon Text 2"/>
                <a:ea typeface="Brandon Text 2"/>
                <a:cs typeface="Brandon Text 2"/>
                <a:sym typeface="Brandon Text 2"/>
              </a:rPr>
              <a:t>Arts, Humanities and Social Sciences (AHSS)</a:t>
            </a:r>
          </a:p>
        </p:txBody>
      </p:sp>
      <p:sp>
        <p:nvSpPr>
          <p:cNvPr id="3" name="TextBox 3"/>
          <p:cNvSpPr txBox="1"/>
          <p:nvPr/>
        </p:nvSpPr>
        <p:spPr>
          <a:xfrm>
            <a:off x="6672645" y="8240658"/>
            <a:ext cx="5518388" cy="1810385"/>
          </a:xfrm>
          <a:prstGeom prst="rect">
            <a:avLst/>
          </a:prstGeom>
        </p:spPr>
        <p:txBody>
          <a:bodyPr lIns="0" tIns="0" rIns="0" bIns="0" rtlCol="0" anchor="t">
            <a:spAutoFit/>
          </a:bodyPr>
          <a:lstStyle/>
          <a:p>
            <a:pPr algn="l">
              <a:lnSpc>
                <a:spcPts val="3640"/>
              </a:lnSpc>
            </a:pPr>
            <a:r>
              <a:rPr lang="en-US" sz="2600">
                <a:solidFill>
                  <a:srgbClr val="FFFFFF"/>
                </a:solidFill>
                <a:latin typeface="Brandon Text 2"/>
                <a:ea typeface="Brandon Text 2"/>
                <a:cs typeface="Brandon Text 2"/>
                <a:sym typeface="Brandon Text 2"/>
              </a:rPr>
              <a:t>Mathematics, Physics and Chemistry (MPC)</a:t>
            </a:r>
          </a:p>
          <a:p>
            <a:pPr algn="l">
              <a:lnSpc>
                <a:spcPts val="3640"/>
              </a:lnSpc>
            </a:pPr>
            <a:r>
              <a:rPr lang="en-US" sz="2600">
                <a:solidFill>
                  <a:srgbClr val="FFFFFF"/>
                </a:solidFill>
                <a:latin typeface="Brandon Text 2"/>
                <a:ea typeface="Brandon Text 2"/>
                <a:cs typeface="Brandon Text 2"/>
                <a:sym typeface="Brandon Text 2"/>
              </a:rPr>
              <a:t>Medicine, Dentistry and Biomedical Sciences (MDBS)</a:t>
            </a:r>
          </a:p>
        </p:txBody>
      </p:sp>
      <p:sp>
        <p:nvSpPr>
          <p:cNvPr id="4" name="AutoShape 4"/>
          <p:cNvSpPr/>
          <p:nvPr/>
        </p:nvSpPr>
        <p:spPr>
          <a:xfrm>
            <a:off x="5762335" y="2639494"/>
            <a:ext cx="0" cy="6912005"/>
          </a:xfrm>
          <a:prstGeom prst="line">
            <a:avLst/>
          </a:prstGeom>
          <a:ln w="38100" cap="flat">
            <a:solidFill>
              <a:srgbClr val="F2F2F2"/>
            </a:solidFill>
            <a:prstDash val="sysDash"/>
            <a:headEnd type="none" w="sm" len="sm"/>
            <a:tailEnd type="none" w="sm" len="sm"/>
          </a:ln>
        </p:spPr>
        <p:txBody>
          <a:bodyPr/>
          <a:lstStyle/>
          <a:p>
            <a:endParaRPr lang="en-GB"/>
          </a:p>
        </p:txBody>
      </p:sp>
      <p:sp>
        <p:nvSpPr>
          <p:cNvPr id="5" name="AutoShape 5"/>
          <p:cNvSpPr/>
          <p:nvPr/>
        </p:nvSpPr>
        <p:spPr>
          <a:xfrm>
            <a:off x="12171982" y="2639494"/>
            <a:ext cx="0" cy="6912005"/>
          </a:xfrm>
          <a:prstGeom prst="line">
            <a:avLst/>
          </a:prstGeom>
          <a:ln w="38100" cap="flat">
            <a:solidFill>
              <a:srgbClr val="F2F2F2"/>
            </a:solidFill>
            <a:prstDash val="sysDash"/>
            <a:headEnd type="none" w="sm" len="sm"/>
            <a:tailEnd type="none" w="sm" len="sm"/>
          </a:ln>
        </p:spPr>
        <p:txBody>
          <a:bodyPr/>
          <a:lstStyle/>
          <a:p>
            <a:endParaRPr lang="en-GB"/>
          </a:p>
        </p:txBody>
      </p:sp>
      <p:sp>
        <p:nvSpPr>
          <p:cNvPr id="6" name="Freeform 6"/>
          <p:cNvSpPr/>
          <p:nvPr/>
        </p:nvSpPr>
        <p:spPr>
          <a:xfrm>
            <a:off x="0" y="-2585817"/>
            <a:ext cx="18420165" cy="13716000"/>
          </a:xfrm>
          <a:custGeom>
            <a:avLst/>
            <a:gdLst/>
            <a:ahLst/>
            <a:cxnLst/>
            <a:rect l="l" t="t" r="r" b="b"/>
            <a:pathLst>
              <a:path w="18420165" h="13716000">
                <a:moveTo>
                  <a:pt x="0" y="0"/>
                </a:moveTo>
                <a:lnTo>
                  <a:pt x="18420165" y="0"/>
                </a:lnTo>
                <a:lnTo>
                  <a:pt x="18420165" y="13716000"/>
                </a:lnTo>
                <a:lnTo>
                  <a:pt x="0" y="13716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7" name="Group 7"/>
          <p:cNvGrpSpPr/>
          <p:nvPr/>
        </p:nvGrpSpPr>
        <p:grpSpPr>
          <a:xfrm>
            <a:off x="-254357" y="0"/>
            <a:ext cx="18796713" cy="10464553"/>
            <a:chOff x="0" y="0"/>
            <a:chExt cx="4950575" cy="2756096"/>
          </a:xfrm>
        </p:grpSpPr>
        <p:sp>
          <p:nvSpPr>
            <p:cNvPr id="8" name="Freeform 8"/>
            <p:cNvSpPr/>
            <p:nvPr/>
          </p:nvSpPr>
          <p:spPr>
            <a:xfrm>
              <a:off x="0" y="0"/>
              <a:ext cx="4950575" cy="2756096"/>
            </a:xfrm>
            <a:custGeom>
              <a:avLst/>
              <a:gdLst/>
              <a:ahLst/>
              <a:cxnLst/>
              <a:rect l="l" t="t" r="r" b="b"/>
              <a:pathLst>
                <a:path w="4950575" h="2756096">
                  <a:moveTo>
                    <a:pt x="0" y="0"/>
                  </a:moveTo>
                  <a:lnTo>
                    <a:pt x="4950575" y="0"/>
                  </a:lnTo>
                  <a:lnTo>
                    <a:pt x="4950575" y="2756096"/>
                  </a:lnTo>
                  <a:lnTo>
                    <a:pt x="0" y="2756096"/>
                  </a:lnTo>
                  <a:close/>
                </a:path>
              </a:pathLst>
            </a:custGeom>
            <a:solidFill>
              <a:srgbClr val="D6000D">
                <a:alpha val="51765"/>
              </a:srgbClr>
            </a:solidFill>
          </p:spPr>
          <p:txBody>
            <a:bodyPr/>
            <a:lstStyle/>
            <a:p>
              <a:endParaRPr lang="en-GB"/>
            </a:p>
          </p:txBody>
        </p:sp>
        <p:sp>
          <p:nvSpPr>
            <p:cNvPr id="9" name="TextBox 9"/>
            <p:cNvSpPr txBox="1"/>
            <p:nvPr/>
          </p:nvSpPr>
          <p:spPr>
            <a:xfrm>
              <a:off x="0" y="-28575"/>
              <a:ext cx="4950575" cy="2784671"/>
            </a:xfrm>
            <a:prstGeom prst="rect">
              <a:avLst/>
            </a:prstGeom>
          </p:spPr>
          <p:txBody>
            <a:bodyPr lIns="50800" tIns="50800" rIns="50800" bIns="50800" rtlCol="0" anchor="ctr"/>
            <a:lstStyle/>
            <a:p>
              <a:pPr algn="ctr">
                <a:lnSpc>
                  <a:spcPts val="2430"/>
                </a:lnSpc>
              </a:pPr>
              <a:endParaRPr/>
            </a:p>
          </p:txBody>
        </p:sp>
      </p:grpSp>
      <p:grpSp>
        <p:nvGrpSpPr>
          <p:cNvPr id="10" name="Group 10"/>
          <p:cNvGrpSpPr/>
          <p:nvPr/>
        </p:nvGrpSpPr>
        <p:grpSpPr>
          <a:xfrm>
            <a:off x="-376549" y="787151"/>
            <a:ext cx="18857364" cy="1033241"/>
            <a:chOff x="0" y="0"/>
            <a:chExt cx="4966549" cy="272129"/>
          </a:xfrm>
        </p:grpSpPr>
        <p:sp>
          <p:nvSpPr>
            <p:cNvPr id="11" name="Freeform 11"/>
            <p:cNvSpPr/>
            <p:nvPr/>
          </p:nvSpPr>
          <p:spPr>
            <a:xfrm>
              <a:off x="0" y="0"/>
              <a:ext cx="4966548" cy="272129"/>
            </a:xfrm>
            <a:custGeom>
              <a:avLst/>
              <a:gdLst/>
              <a:ahLst/>
              <a:cxnLst/>
              <a:rect l="l" t="t" r="r" b="b"/>
              <a:pathLst>
                <a:path w="4966548" h="272129">
                  <a:moveTo>
                    <a:pt x="0" y="0"/>
                  </a:moveTo>
                  <a:lnTo>
                    <a:pt x="4966548" y="0"/>
                  </a:lnTo>
                  <a:lnTo>
                    <a:pt x="4966548" y="272129"/>
                  </a:lnTo>
                  <a:lnTo>
                    <a:pt x="0" y="272129"/>
                  </a:lnTo>
                  <a:close/>
                </a:path>
              </a:pathLst>
            </a:custGeom>
            <a:solidFill>
              <a:srgbClr val="D6000D"/>
            </a:solidFill>
          </p:spPr>
          <p:txBody>
            <a:bodyPr/>
            <a:lstStyle/>
            <a:p>
              <a:endParaRPr lang="en-GB"/>
            </a:p>
          </p:txBody>
        </p:sp>
        <p:sp>
          <p:nvSpPr>
            <p:cNvPr id="12" name="TextBox 12"/>
            <p:cNvSpPr txBox="1"/>
            <p:nvPr/>
          </p:nvSpPr>
          <p:spPr>
            <a:xfrm>
              <a:off x="0" y="-28575"/>
              <a:ext cx="4966549" cy="300704"/>
            </a:xfrm>
            <a:prstGeom prst="rect">
              <a:avLst/>
            </a:prstGeom>
          </p:spPr>
          <p:txBody>
            <a:bodyPr lIns="50800" tIns="50800" rIns="50800" bIns="50800" rtlCol="0" anchor="ctr"/>
            <a:lstStyle/>
            <a:p>
              <a:pPr algn="ctr">
                <a:lnSpc>
                  <a:spcPts val="2430"/>
                </a:lnSpc>
              </a:pPr>
              <a:endParaRPr/>
            </a:p>
          </p:txBody>
        </p:sp>
      </p:grpSp>
      <p:sp>
        <p:nvSpPr>
          <p:cNvPr id="13" name="TextBox 13"/>
          <p:cNvSpPr txBox="1"/>
          <p:nvPr/>
        </p:nvSpPr>
        <p:spPr>
          <a:xfrm>
            <a:off x="2072999" y="838633"/>
            <a:ext cx="14142002" cy="844551"/>
          </a:xfrm>
          <a:prstGeom prst="rect">
            <a:avLst/>
          </a:prstGeom>
        </p:spPr>
        <p:txBody>
          <a:bodyPr lIns="0" tIns="0" rIns="0" bIns="0" rtlCol="0" anchor="t">
            <a:spAutoFit/>
          </a:bodyPr>
          <a:lstStyle/>
          <a:p>
            <a:pPr algn="ctr">
              <a:lnSpc>
                <a:spcPts val="6999"/>
              </a:lnSpc>
            </a:pPr>
            <a:r>
              <a:rPr lang="en-US" sz="4999" b="1">
                <a:solidFill>
                  <a:srgbClr val="FFFFFF"/>
                </a:solidFill>
                <a:latin typeface="Brandon Text 1 Bold"/>
                <a:ea typeface="Brandon Text 1 Bold"/>
                <a:cs typeface="Brandon Text 1 Bold"/>
                <a:sym typeface="Brandon Text 1 Bold"/>
              </a:rPr>
              <a:t>WHAT PATHWAYS CAN I CHOOSE?</a:t>
            </a:r>
          </a:p>
        </p:txBody>
      </p:sp>
      <p:sp>
        <p:nvSpPr>
          <p:cNvPr id="14" name="TextBox 14"/>
          <p:cNvSpPr txBox="1"/>
          <p:nvPr/>
        </p:nvSpPr>
        <p:spPr>
          <a:xfrm>
            <a:off x="6677803" y="3016147"/>
            <a:ext cx="5351304" cy="5314950"/>
          </a:xfrm>
          <a:prstGeom prst="rect">
            <a:avLst/>
          </a:prstGeom>
        </p:spPr>
        <p:txBody>
          <a:bodyPr lIns="0" tIns="0" rIns="0" bIns="0" rtlCol="0" anchor="t">
            <a:spAutoFit/>
          </a:bodyPr>
          <a:lstStyle/>
          <a:p>
            <a:pPr algn="ctr">
              <a:lnSpc>
                <a:spcPts val="4200"/>
              </a:lnSpc>
            </a:pPr>
            <a:r>
              <a:rPr lang="en-US" sz="3000" b="1">
                <a:solidFill>
                  <a:srgbClr val="FFFFFF"/>
                </a:solidFill>
                <a:latin typeface="Brandon Text 1 Bold"/>
                <a:ea typeface="Brandon Text 1 Bold"/>
                <a:cs typeface="Brandon Text 1 Bold"/>
                <a:sym typeface="Brandon Text 1 Bold"/>
              </a:rPr>
              <a:t>Engineering</a:t>
            </a:r>
          </a:p>
          <a:p>
            <a:pPr algn="ctr">
              <a:lnSpc>
                <a:spcPts val="4200"/>
              </a:lnSpc>
            </a:pPr>
            <a:endParaRPr lang="en-US" sz="3000" b="1">
              <a:solidFill>
                <a:srgbClr val="FFFFFF"/>
              </a:solidFill>
              <a:latin typeface="Brandon Text 1 Bold"/>
              <a:ea typeface="Brandon Text 1 Bold"/>
              <a:cs typeface="Brandon Text 1 Bold"/>
              <a:sym typeface="Brandon Text 1 Bold"/>
            </a:endParaRPr>
          </a:p>
          <a:p>
            <a:pPr algn="ctr">
              <a:lnSpc>
                <a:spcPts val="4200"/>
              </a:lnSpc>
            </a:pPr>
            <a:endParaRPr lang="en-US" sz="3000" b="1">
              <a:solidFill>
                <a:srgbClr val="FFFFFF"/>
              </a:solidFill>
              <a:latin typeface="Brandon Text 1 Bold"/>
              <a:ea typeface="Brandon Text 1 Bold"/>
              <a:cs typeface="Brandon Text 1 Bold"/>
              <a:sym typeface="Brandon Text 1 Bold"/>
            </a:endParaRPr>
          </a:p>
          <a:p>
            <a:pPr algn="ctr">
              <a:lnSpc>
                <a:spcPts val="4200"/>
              </a:lnSpc>
            </a:pPr>
            <a:r>
              <a:rPr lang="en-US" sz="3000" b="1">
                <a:solidFill>
                  <a:srgbClr val="FFFFFF"/>
                </a:solidFill>
                <a:latin typeface="Brandon Text 1 Bold"/>
                <a:ea typeface="Brandon Text 1 Bold"/>
                <a:cs typeface="Brandon Text 1 Bold"/>
                <a:sym typeface="Brandon Text 1 Bold"/>
              </a:rPr>
              <a:t>Law</a:t>
            </a:r>
          </a:p>
          <a:p>
            <a:pPr algn="ctr">
              <a:lnSpc>
                <a:spcPts val="4200"/>
              </a:lnSpc>
            </a:pPr>
            <a:endParaRPr lang="en-US" sz="3000" b="1">
              <a:solidFill>
                <a:srgbClr val="FFFFFF"/>
              </a:solidFill>
              <a:latin typeface="Brandon Text 1 Bold"/>
              <a:ea typeface="Brandon Text 1 Bold"/>
              <a:cs typeface="Brandon Text 1 Bold"/>
              <a:sym typeface="Brandon Text 1 Bold"/>
            </a:endParaRPr>
          </a:p>
          <a:p>
            <a:pPr algn="ctr">
              <a:lnSpc>
                <a:spcPts val="4200"/>
              </a:lnSpc>
            </a:pPr>
            <a:r>
              <a:rPr lang="en-US" sz="3000" b="1">
                <a:solidFill>
                  <a:srgbClr val="FFFFFF"/>
                </a:solidFill>
                <a:latin typeface="Brandon Text 1 Bold"/>
                <a:ea typeface="Brandon Text 1 Bold"/>
                <a:cs typeface="Brandon Text 1 Bold"/>
                <a:sym typeface="Brandon Text 1 Bold"/>
              </a:rPr>
              <a:t>Mathematics, Physics and Chemistry (MPC)</a:t>
            </a:r>
          </a:p>
          <a:p>
            <a:pPr algn="ctr">
              <a:lnSpc>
                <a:spcPts val="4200"/>
              </a:lnSpc>
            </a:pPr>
            <a:endParaRPr lang="en-US" sz="3000" b="1">
              <a:solidFill>
                <a:srgbClr val="FFFFFF"/>
              </a:solidFill>
              <a:latin typeface="Brandon Text 1 Bold"/>
              <a:ea typeface="Brandon Text 1 Bold"/>
              <a:cs typeface="Brandon Text 1 Bold"/>
              <a:sym typeface="Brandon Text 1 Bold"/>
            </a:endParaRPr>
          </a:p>
          <a:p>
            <a:pPr algn="ctr">
              <a:lnSpc>
                <a:spcPts val="4200"/>
              </a:lnSpc>
            </a:pPr>
            <a:r>
              <a:rPr lang="en-US" sz="3000" b="1">
                <a:solidFill>
                  <a:srgbClr val="FFFFFF"/>
                </a:solidFill>
                <a:latin typeface="Brandon Text 1 Bold"/>
                <a:ea typeface="Brandon Text 1 Bold"/>
                <a:cs typeface="Brandon Text 1 Bold"/>
                <a:sym typeface="Brandon Text 1 Bold"/>
              </a:rPr>
              <a:t>Medicine, Dentistry and Biomedical Sciences (MDBS)</a:t>
            </a:r>
          </a:p>
        </p:txBody>
      </p:sp>
      <p:sp>
        <p:nvSpPr>
          <p:cNvPr id="15" name="TextBox 15"/>
          <p:cNvSpPr txBox="1"/>
          <p:nvPr/>
        </p:nvSpPr>
        <p:spPr>
          <a:xfrm>
            <a:off x="12314260" y="2973333"/>
            <a:ext cx="5297682" cy="5848350"/>
          </a:xfrm>
          <a:prstGeom prst="rect">
            <a:avLst/>
          </a:prstGeom>
        </p:spPr>
        <p:txBody>
          <a:bodyPr lIns="0" tIns="0" rIns="0" bIns="0" rtlCol="0" anchor="t">
            <a:spAutoFit/>
          </a:bodyPr>
          <a:lstStyle/>
          <a:p>
            <a:pPr algn="ctr">
              <a:lnSpc>
                <a:spcPts val="4200"/>
              </a:lnSpc>
            </a:pPr>
            <a:r>
              <a:rPr lang="en-US" sz="3000" b="1">
                <a:solidFill>
                  <a:srgbClr val="FFFFFF"/>
                </a:solidFill>
                <a:latin typeface="Brandon Text 1 Bold"/>
                <a:ea typeface="Brandon Text 1 Bold"/>
                <a:cs typeface="Brandon Text 1 Bold"/>
                <a:sym typeface="Brandon Text 1 Bold"/>
              </a:rPr>
              <a:t>Natural and Built Environment (NBE)</a:t>
            </a:r>
          </a:p>
          <a:p>
            <a:pPr algn="ctr">
              <a:lnSpc>
                <a:spcPts val="4200"/>
              </a:lnSpc>
            </a:pPr>
            <a:endParaRPr lang="en-US" sz="3000" b="1">
              <a:solidFill>
                <a:srgbClr val="FFFFFF"/>
              </a:solidFill>
              <a:latin typeface="Brandon Text 1 Bold"/>
              <a:ea typeface="Brandon Text 1 Bold"/>
              <a:cs typeface="Brandon Text 1 Bold"/>
              <a:sym typeface="Brandon Text 1 Bold"/>
            </a:endParaRPr>
          </a:p>
          <a:p>
            <a:pPr algn="ctr">
              <a:lnSpc>
                <a:spcPts val="4200"/>
              </a:lnSpc>
            </a:pPr>
            <a:r>
              <a:rPr lang="en-US" sz="3000" b="1">
                <a:solidFill>
                  <a:srgbClr val="FFFFFF"/>
                </a:solidFill>
                <a:latin typeface="Brandon Text 1 Bold"/>
                <a:ea typeface="Brandon Text 1 Bold"/>
                <a:cs typeface="Brandon Text 1 Bold"/>
                <a:sym typeface="Brandon Text 1 Bold"/>
              </a:rPr>
              <a:t>Nursing</a:t>
            </a:r>
          </a:p>
          <a:p>
            <a:pPr algn="ctr">
              <a:lnSpc>
                <a:spcPts val="4200"/>
              </a:lnSpc>
            </a:pPr>
            <a:endParaRPr lang="en-US" sz="3000" b="1">
              <a:solidFill>
                <a:srgbClr val="FFFFFF"/>
              </a:solidFill>
              <a:latin typeface="Brandon Text 1 Bold"/>
              <a:ea typeface="Brandon Text 1 Bold"/>
              <a:cs typeface="Brandon Text 1 Bold"/>
              <a:sym typeface="Brandon Text 1 Bold"/>
            </a:endParaRPr>
          </a:p>
          <a:p>
            <a:pPr algn="ctr">
              <a:lnSpc>
                <a:spcPts val="4200"/>
              </a:lnSpc>
            </a:pPr>
            <a:r>
              <a:rPr lang="en-US" sz="3000" b="1">
                <a:solidFill>
                  <a:srgbClr val="FFFFFF"/>
                </a:solidFill>
                <a:latin typeface="Brandon Text 1 Bold"/>
                <a:ea typeface="Brandon Text 1 Bold"/>
                <a:cs typeface="Brandon Text 1 Bold"/>
                <a:sym typeface="Brandon Text 1 Bold"/>
              </a:rPr>
              <a:t>Pharmacy</a:t>
            </a:r>
          </a:p>
          <a:p>
            <a:pPr algn="ctr">
              <a:lnSpc>
                <a:spcPts val="4200"/>
              </a:lnSpc>
            </a:pPr>
            <a:endParaRPr lang="en-US" sz="3000" b="1">
              <a:solidFill>
                <a:srgbClr val="FFFFFF"/>
              </a:solidFill>
              <a:latin typeface="Brandon Text 1 Bold"/>
              <a:ea typeface="Brandon Text 1 Bold"/>
              <a:cs typeface="Brandon Text 1 Bold"/>
              <a:sym typeface="Brandon Text 1 Bold"/>
            </a:endParaRPr>
          </a:p>
          <a:p>
            <a:pPr algn="ctr">
              <a:lnSpc>
                <a:spcPts val="4200"/>
              </a:lnSpc>
            </a:pPr>
            <a:endParaRPr lang="en-US" sz="3000" b="1">
              <a:solidFill>
                <a:srgbClr val="FFFFFF"/>
              </a:solidFill>
              <a:latin typeface="Brandon Text 1 Bold"/>
              <a:ea typeface="Brandon Text 1 Bold"/>
              <a:cs typeface="Brandon Text 1 Bold"/>
              <a:sym typeface="Brandon Text 1 Bold"/>
            </a:endParaRPr>
          </a:p>
          <a:p>
            <a:pPr algn="ctr">
              <a:lnSpc>
                <a:spcPts val="4200"/>
              </a:lnSpc>
            </a:pPr>
            <a:r>
              <a:rPr lang="en-US" sz="3000" b="1">
                <a:solidFill>
                  <a:srgbClr val="FFFFFF"/>
                </a:solidFill>
                <a:latin typeface="Brandon Text 1 Bold"/>
                <a:ea typeface="Brandon Text 1 Bold"/>
                <a:cs typeface="Brandon Text 1 Bold"/>
                <a:sym typeface="Brandon Text 1 Bold"/>
              </a:rPr>
              <a:t>Psychology</a:t>
            </a:r>
          </a:p>
          <a:p>
            <a:pPr algn="ctr">
              <a:lnSpc>
                <a:spcPts val="4200"/>
              </a:lnSpc>
            </a:pPr>
            <a:endParaRPr lang="en-US" sz="3000" b="1">
              <a:solidFill>
                <a:srgbClr val="FFFFFF"/>
              </a:solidFill>
              <a:latin typeface="Brandon Text 1 Bold"/>
              <a:ea typeface="Brandon Text 1 Bold"/>
              <a:cs typeface="Brandon Text 1 Bold"/>
              <a:sym typeface="Brandon Text 1 Bold"/>
            </a:endParaRPr>
          </a:p>
          <a:p>
            <a:pPr algn="ctr">
              <a:lnSpc>
                <a:spcPts val="4200"/>
              </a:lnSpc>
            </a:pPr>
            <a:r>
              <a:rPr lang="en-US" sz="3000" b="1">
                <a:solidFill>
                  <a:srgbClr val="FFFFFF"/>
                </a:solidFill>
                <a:latin typeface="Brandon Text 1 Bold"/>
                <a:ea typeface="Brandon Text 1 Bold"/>
                <a:cs typeface="Brandon Text 1 Bold"/>
                <a:sym typeface="Brandon Text 1 Bold"/>
              </a:rPr>
              <a:t>Social Work</a:t>
            </a:r>
          </a:p>
        </p:txBody>
      </p:sp>
      <p:sp>
        <p:nvSpPr>
          <p:cNvPr id="16" name="TextBox 16"/>
          <p:cNvSpPr txBox="1"/>
          <p:nvPr/>
        </p:nvSpPr>
        <p:spPr>
          <a:xfrm>
            <a:off x="601370" y="3016147"/>
            <a:ext cx="5808344" cy="4781550"/>
          </a:xfrm>
          <a:prstGeom prst="rect">
            <a:avLst/>
          </a:prstGeom>
        </p:spPr>
        <p:txBody>
          <a:bodyPr lIns="0" tIns="0" rIns="0" bIns="0" rtlCol="0" anchor="t">
            <a:spAutoFit/>
          </a:bodyPr>
          <a:lstStyle/>
          <a:p>
            <a:pPr algn="ctr">
              <a:lnSpc>
                <a:spcPts val="4200"/>
              </a:lnSpc>
            </a:pPr>
            <a:r>
              <a:rPr lang="en-US" sz="3000" b="1" u="none" strike="noStrike">
                <a:solidFill>
                  <a:srgbClr val="FFFFFF"/>
                </a:solidFill>
                <a:latin typeface="Brandon Text 1 Bold"/>
                <a:ea typeface="Brandon Text 1 Bold"/>
                <a:cs typeface="Brandon Text 1 Bold"/>
                <a:sym typeface="Brandon Text 1 Bold"/>
              </a:rPr>
              <a:t>Arts, Humanities and Social Sciences (AHSS)</a:t>
            </a:r>
          </a:p>
          <a:p>
            <a:pPr algn="ctr">
              <a:lnSpc>
                <a:spcPts val="4200"/>
              </a:lnSpc>
            </a:pPr>
            <a:endParaRPr lang="en-US" sz="3000" b="1" u="none" strike="noStrike">
              <a:solidFill>
                <a:srgbClr val="FFFFFF"/>
              </a:solidFill>
              <a:latin typeface="Brandon Text 1 Bold"/>
              <a:ea typeface="Brandon Text 1 Bold"/>
              <a:cs typeface="Brandon Text 1 Bold"/>
              <a:sym typeface="Brandon Text 1 Bold"/>
            </a:endParaRPr>
          </a:p>
          <a:p>
            <a:pPr algn="ctr">
              <a:lnSpc>
                <a:spcPts val="4200"/>
              </a:lnSpc>
            </a:pPr>
            <a:r>
              <a:rPr lang="en-US" sz="3000" b="1" u="none" strike="noStrike">
                <a:solidFill>
                  <a:srgbClr val="FFFFFF"/>
                </a:solidFill>
                <a:latin typeface="Brandon Text 1 Bold"/>
                <a:ea typeface="Brandon Text 1 Bold"/>
                <a:cs typeface="Brandon Text 1 Bold"/>
                <a:sym typeface="Brandon Text 1 Bold"/>
              </a:rPr>
              <a:t>Biological Sciences</a:t>
            </a:r>
          </a:p>
          <a:p>
            <a:pPr algn="ctr">
              <a:lnSpc>
                <a:spcPts val="4200"/>
              </a:lnSpc>
            </a:pPr>
            <a:endParaRPr lang="en-US" sz="3000" b="1" u="none" strike="noStrike">
              <a:solidFill>
                <a:srgbClr val="FFFFFF"/>
              </a:solidFill>
              <a:latin typeface="Brandon Text 1 Bold"/>
              <a:ea typeface="Brandon Text 1 Bold"/>
              <a:cs typeface="Brandon Text 1 Bold"/>
              <a:sym typeface="Brandon Text 1 Bold"/>
            </a:endParaRPr>
          </a:p>
          <a:p>
            <a:pPr algn="ctr">
              <a:lnSpc>
                <a:spcPts val="4200"/>
              </a:lnSpc>
            </a:pPr>
            <a:r>
              <a:rPr lang="en-US" sz="3000" b="1" u="none" strike="noStrike">
                <a:solidFill>
                  <a:srgbClr val="FFFFFF"/>
                </a:solidFill>
                <a:latin typeface="Brandon Text 1 Bold"/>
                <a:ea typeface="Brandon Text 1 Bold"/>
                <a:cs typeface="Brandon Text 1 Bold"/>
                <a:sym typeface="Brandon Text 1 Bold"/>
              </a:rPr>
              <a:t>Business</a:t>
            </a:r>
          </a:p>
          <a:p>
            <a:pPr algn="ctr">
              <a:lnSpc>
                <a:spcPts val="4200"/>
              </a:lnSpc>
            </a:pPr>
            <a:endParaRPr lang="en-US" sz="3000" b="1" u="none" strike="noStrike">
              <a:solidFill>
                <a:srgbClr val="FFFFFF"/>
              </a:solidFill>
              <a:latin typeface="Brandon Text 1 Bold"/>
              <a:ea typeface="Brandon Text 1 Bold"/>
              <a:cs typeface="Brandon Text 1 Bold"/>
              <a:sym typeface="Brandon Text 1 Bold"/>
            </a:endParaRPr>
          </a:p>
          <a:p>
            <a:pPr algn="ctr">
              <a:lnSpc>
                <a:spcPts val="4200"/>
              </a:lnSpc>
            </a:pPr>
            <a:endParaRPr lang="en-US" sz="3000" b="1" u="none" strike="noStrike">
              <a:solidFill>
                <a:srgbClr val="FFFFFF"/>
              </a:solidFill>
              <a:latin typeface="Brandon Text 1 Bold"/>
              <a:ea typeface="Brandon Text 1 Bold"/>
              <a:cs typeface="Brandon Text 1 Bold"/>
              <a:sym typeface="Brandon Text 1 Bold"/>
            </a:endParaRPr>
          </a:p>
          <a:p>
            <a:pPr algn="ctr">
              <a:lnSpc>
                <a:spcPts val="4200"/>
              </a:lnSpc>
            </a:pPr>
            <a:r>
              <a:rPr lang="en-US" sz="3000" b="1" u="none" strike="noStrike">
                <a:solidFill>
                  <a:srgbClr val="FFFFFF"/>
                </a:solidFill>
                <a:latin typeface="Brandon Text 1 Bold"/>
                <a:ea typeface="Brandon Text 1 Bold"/>
                <a:cs typeface="Brandon Text 1 Bold"/>
                <a:sym typeface="Brandon Text 1 Bold"/>
              </a:rPr>
              <a:t>Computer Science</a:t>
            </a:r>
          </a:p>
        </p:txBody>
      </p:sp>
      <p:sp>
        <p:nvSpPr>
          <p:cNvPr id="17" name="AutoShape 17"/>
          <p:cNvSpPr/>
          <p:nvPr/>
        </p:nvSpPr>
        <p:spPr>
          <a:xfrm flipV="1">
            <a:off x="6227015" y="2639494"/>
            <a:ext cx="0" cy="6492240"/>
          </a:xfrm>
          <a:prstGeom prst="line">
            <a:avLst/>
          </a:prstGeom>
          <a:ln w="38100" cap="flat">
            <a:solidFill>
              <a:srgbClr val="F2F2F2"/>
            </a:solidFill>
            <a:prstDash val="solid"/>
            <a:headEnd type="none" w="sm" len="sm"/>
            <a:tailEnd type="none" w="sm" len="sm"/>
          </a:ln>
        </p:spPr>
        <p:txBody>
          <a:bodyPr/>
          <a:lstStyle/>
          <a:p>
            <a:endParaRPr lang="en-GB"/>
          </a:p>
        </p:txBody>
      </p:sp>
      <p:sp>
        <p:nvSpPr>
          <p:cNvPr id="18" name="AutoShape 18"/>
          <p:cNvSpPr/>
          <p:nvPr/>
        </p:nvSpPr>
        <p:spPr>
          <a:xfrm flipV="1">
            <a:off x="12210082" y="2639494"/>
            <a:ext cx="0" cy="6492240"/>
          </a:xfrm>
          <a:prstGeom prst="line">
            <a:avLst/>
          </a:prstGeom>
          <a:ln w="38100" cap="flat">
            <a:solidFill>
              <a:srgbClr val="F2F2F2"/>
            </a:solidFill>
            <a:prstDash val="solid"/>
            <a:headEnd type="none" w="sm" len="sm"/>
            <a:tailEnd type="none" w="sm" len="sm"/>
          </a:ln>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482816" y="3318926"/>
            <a:ext cx="8678728" cy="6968074"/>
            <a:chOff x="0" y="0"/>
            <a:chExt cx="7467600" cy="5995670"/>
          </a:xfrm>
        </p:grpSpPr>
        <p:sp>
          <p:nvSpPr>
            <p:cNvPr id="3" name="Freeform 3"/>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endParaRPr lang="en-GB"/>
            </a:p>
          </p:txBody>
        </p:sp>
        <p:sp>
          <p:nvSpPr>
            <p:cNvPr id="4" name="Freeform 4"/>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endParaRPr lang="en-GB"/>
            </a:p>
          </p:txBody>
        </p:sp>
        <p:sp>
          <p:nvSpPr>
            <p:cNvPr id="5" name="Freeform 5"/>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endParaRPr lang="en-GB"/>
            </a:p>
          </p:txBody>
        </p:sp>
        <p:sp>
          <p:nvSpPr>
            <p:cNvPr id="6" name="Freeform 6"/>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GB"/>
            </a:p>
          </p:txBody>
        </p:sp>
      </p:grpSp>
      <p:sp>
        <p:nvSpPr>
          <p:cNvPr id="7" name="Freeform 7"/>
          <p:cNvSpPr/>
          <p:nvPr/>
        </p:nvSpPr>
        <p:spPr>
          <a:xfrm rot="2318214">
            <a:off x="6626873" y="6681495"/>
            <a:ext cx="3635967" cy="1131695"/>
          </a:xfrm>
          <a:custGeom>
            <a:avLst/>
            <a:gdLst/>
            <a:ahLst/>
            <a:cxnLst/>
            <a:rect l="l" t="t" r="r" b="b"/>
            <a:pathLst>
              <a:path w="3635967" h="1131695">
                <a:moveTo>
                  <a:pt x="0" y="0"/>
                </a:moveTo>
                <a:lnTo>
                  <a:pt x="3635967" y="0"/>
                </a:lnTo>
                <a:lnTo>
                  <a:pt x="3635967" y="1131695"/>
                </a:lnTo>
                <a:lnTo>
                  <a:pt x="0" y="11316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790058" y="2020392"/>
            <a:ext cx="6422074" cy="6656070"/>
          </a:xfrm>
          <a:prstGeom prst="rect">
            <a:avLst/>
          </a:prstGeom>
        </p:spPr>
        <p:txBody>
          <a:bodyPr lIns="0" tIns="0" rIns="0" bIns="0" rtlCol="0" anchor="t">
            <a:spAutoFit/>
          </a:bodyPr>
          <a:lstStyle/>
          <a:p>
            <a:pPr algn="l">
              <a:lnSpc>
                <a:spcPts val="5880"/>
              </a:lnSpc>
            </a:pPr>
            <a:r>
              <a:rPr lang="en-US" sz="4200">
                <a:solidFill>
                  <a:srgbClr val="000000"/>
                </a:solidFill>
                <a:latin typeface="Brandon Text 2"/>
                <a:ea typeface="Brandon Text 2"/>
                <a:cs typeface="Brandon Text 2"/>
                <a:sym typeface="Brandon Text 2"/>
              </a:rPr>
              <a:t>Every course at Queen’s has a different set of entry requirements. </a:t>
            </a:r>
          </a:p>
          <a:p>
            <a:pPr algn="l">
              <a:lnSpc>
                <a:spcPts val="5880"/>
              </a:lnSpc>
            </a:pPr>
            <a:endParaRPr lang="en-US" sz="4200">
              <a:solidFill>
                <a:srgbClr val="000000"/>
              </a:solidFill>
              <a:latin typeface="Brandon Text 2"/>
              <a:ea typeface="Brandon Text 2"/>
              <a:cs typeface="Brandon Text 2"/>
              <a:sym typeface="Brandon Text 2"/>
            </a:endParaRPr>
          </a:p>
          <a:p>
            <a:pPr algn="l">
              <a:lnSpc>
                <a:spcPts val="5880"/>
              </a:lnSpc>
            </a:pPr>
            <a:r>
              <a:rPr lang="en-US" sz="4200">
                <a:solidFill>
                  <a:srgbClr val="000000"/>
                </a:solidFill>
                <a:latin typeface="Brandon Text 2"/>
                <a:ea typeface="Brandon Text 2"/>
                <a:cs typeface="Brandon Text 2"/>
                <a:sym typeface="Brandon Text 2"/>
              </a:rPr>
              <a:t>See what courses within your pathway are available for you to study at Queen’s by checking their entry requirements online.</a:t>
            </a:r>
          </a:p>
        </p:txBody>
      </p:sp>
      <p:sp>
        <p:nvSpPr>
          <p:cNvPr id="9" name="TextBox 9"/>
          <p:cNvSpPr txBox="1"/>
          <p:nvPr/>
        </p:nvSpPr>
        <p:spPr>
          <a:xfrm>
            <a:off x="168102" y="338147"/>
            <a:ext cx="7680497" cy="1028700"/>
          </a:xfrm>
          <a:prstGeom prst="rect">
            <a:avLst/>
          </a:prstGeom>
        </p:spPr>
        <p:txBody>
          <a:bodyPr wrap="square" lIns="0" tIns="0" rIns="0" bIns="0" rtlCol="0" anchor="t">
            <a:spAutoFit/>
          </a:bodyPr>
          <a:lstStyle/>
          <a:p>
            <a:pPr algn="ctr">
              <a:lnSpc>
                <a:spcPts val="8400"/>
              </a:lnSpc>
            </a:pPr>
            <a:r>
              <a:rPr lang="en-US" sz="6000" b="1">
                <a:solidFill>
                  <a:srgbClr val="D6000D"/>
                </a:solidFill>
                <a:latin typeface="Brandon Text 1 Bold"/>
                <a:ea typeface="Brandon Text 1 Bold"/>
                <a:cs typeface="Brandon Text 1 Bold"/>
                <a:sym typeface="Brandon Text 1 Bold"/>
              </a:rPr>
              <a:t>THINKING AHEAD...</a:t>
            </a:r>
          </a:p>
        </p:txBody>
      </p:sp>
      <p:grpSp>
        <p:nvGrpSpPr>
          <p:cNvPr id="10" name="Group 10"/>
          <p:cNvGrpSpPr>
            <a:grpSpLocks noChangeAspect="1"/>
          </p:cNvGrpSpPr>
          <p:nvPr/>
        </p:nvGrpSpPr>
        <p:grpSpPr>
          <a:xfrm>
            <a:off x="15078428" y="499500"/>
            <a:ext cx="2748253" cy="1058400"/>
            <a:chOff x="0" y="0"/>
            <a:chExt cx="3664338" cy="1411200"/>
          </a:xfrm>
        </p:grpSpPr>
        <p:sp>
          <p:nvSpPr>
            <p:cNvPr id="11" name="Freeform 11"/>
            <p:cNvSpPr/>
            <p:nvPr/>
          </p:nvSpPr>
          <p:spPr>
            <a:xfrm>
              <a:off x="0" y="0"/>
              <a:ext cx="3664331" cy="1411224"/>
            </a:xfrm>
            <a:custGeom>
              <a:avLst/>
              <a:gdLst/>
              <a:ahLst/>
              <a:cxnLst/>
              <a:rect l="l" t="t" r="r" b="b"/>
              <a:pathLst>
                <a:path w="3664331" h="1411224">
                  <a:moveTo>
                    <a:pt x="0" y="0"/>
                  </a:moveTo>
                  <a:lnTo>
                    <a:pt x="3664331" y="0"/>
                  </a:lnTo>
                  <a:lnTo>
                    <a:pt x="3664331" y="1411224"/>
                  </a:lnTo>
                  <a:lnTo>
                    <a:pt x="0" y="1411224"/>
                  </a:lnTo>
                  <a:lnTo>
                    <a:pt x="0" y="0"/>
                  </a:lnTo>
                  <a:close/>
                </a:path>
              </a:pathLst>
            </a:custGeom>
            <a:blipFill>
              <a:blip r:embed="rId5"/>
              <a:stretch>
                <a:fillRect t="-38" b="-37"/>
              </a:stretch>
            </a:blipFill>
          </p:spPr>
          <p:txBody>
            <a:bodyPr/>
            <a:lstStyle/>
            <a:p>
              <a:endParaRPr lang="en-GB"/>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49858" y="6373676"/>
            <a:ext cx="4985552" cy="4941928"/>
          </a:xfrm>
          <a:custGeom>
            <a:avLst/>
            <a:gdLst/>
            <a:ahLst/>
            <a:cxnLst/>
            <a:rect l="l" t="t" r="r" b="b"/>
            <a:pathLst>
              <a:path w="4985552" h="4941928">
                <a:moveTo>
                  <a:pt x="0" y="0"/>
                </a:moveTo>
                <a:lnTo>
                  <a:pt x="4985552" y="0"/>
                </a:lnTo>
                <a:lnTo>
                  <a:pt x="4985552" y="4941929"/>
                </a:lnTo>
                <a:lnTo>
                  <a:pt x="0" y="4941929"/>
                </a:lnTo>
                <a:lnTo>
                  <a:pt x="0" y="0"/>
                </a:lnTo>
                <a:close/>
              </a:path>
            </a:pathLst>
          </a:custGeom>
          <a:blipFill>
            <a:blip r:embed="rId3" cstate="print">
              <a:alphaModFix amt="70000"/>
              <a:extLst>
                <a:ext uri="{28A0092B-C50C-407E-A947-70E740481C1C}">
                  <a14:useLocalDpi xmlns:a14="http://schemas.microsoft.com/office/drawing/2010/main"/>
                </a:ext>
              </a:extLst>
            </a:blip>
            <a:stretch>
              <a:fillRect/>
            </a:stretch>
          </a:blipFill>
        </p:spPr>
        <p:txBody>
          <a:bodyPr/>
          <a:lstStyle/>
          <a:p>
            <a:endParaRPr lang="en-GB"/>
          </a:p>
        </p:txBody>
      </p:sp>
      <p:sp>
        <p:nvSpPr>
          <p:cNvPr id="3" name="Freeform 3"/>
          <p:cNvSpPr/>
          <p:nvPr/>
        </p:nvSpPr>
        <p:spPr>
          <a:xfrm flipH="1">
            <a:off x="12756749" y="7585492"/>
            <a:ext cx="4985552" cy="4941928"/>
          </a:xfrm>
          <a:custGeom>
            <a:avLst/>
            <a:gdLst/>
            <a:ahLst/>
            <a:cxnLst/>
            <a:rect l="l" t="t" r="r" b="b"/>
            <a:pathLst>
              <a:path w="4985552" h="4941928">
                <a:moveTo>
                  <a:pt x="4985552" y="0"/>
                </a:moveTo>
                <a:lnTo>
                  <a:pt x="0" y="0"/>
                </a:lnTo>
                <a:lnTo>
                  <a:pt x="0" y="4941929"/>
                </a:lnTo>
                <a:lnTo>
                  <a:pt x="4985552" y="4941929"/>
                </a:lnTo>
                <a:lnTo>
                  <a:pt x="4985552" y="0"/>
                </a:lnTo>
                <a:close/>
              </a:path>
            </a:pathLst>
          </a:custGeom>
          <a:blipFill>
            <a:blip r:embed="rId3" cstate="print">
              <a:alphaModFix amt="70000"/>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5547234" y="5091064"/>
            <a:ext cx="6546060" cy="5195936"/>
          </a:xfrm>
          <a:custGeom>
            <a:avLst/>
            <a:gdLst/>
            <a:ahLst/>
            <a:cxnLst/>
            <a:rect l="l" t="t" r="r" b="b"/>
            <a:pathLst>
              <a:path w="6546060" h="5195936">
                <a:moveTo>
                  <a:pt x="0" y="0"/>
                </a:moveTo>
                <a:lnTo>
                  <a:pt x="6546060" y="0"/>
                </a:lnTo>
                <a:lnTo>
                  <a:pt x="6546060" y="5195936"/>
                </a:lnTo>
                <a:lnTo>
                  <a:pt x="0" y="5195936"/>
                </a:lnTo>
                <a:lnTo>
                  <a:pt x="0" y="0"/>
                </a:lnTo>
                <a:close/>
              </a:path>
            </a:pathLst>
          </a:custGeom>
          <a:blipFill>
            <a:blip r:embed="rId4">
              <a:alphaModFix amt="70000"/>
            </a:blip>
            <a:stretch>
              <a:fillRect/>
            </a:stretch>
          </a:blipFill>
        </p:spPr>
        <p:txBody>
          <a:bodyPr/>
          <a:lstStyle/>
          <a:p>
            <a:endParaRPr lang="en-GB"/>
          </a:p>
        </p:txBody>
      </p:sp>
      <p:grpSp>
        <p:nvGrpSpPr>
          <p:cNvPr id="5" name="Group 5"/>
          <p:cNvGrpSpPr/>
          <p:nvPr/>
        </p:nvGrpSpPr>
        <p:grpSpPr>
          <a:xfrm>
            <a:off x="3038475" y="9148240"/>
            <a:ext cx="12211050" cy="635197"/>
            <a:chOff x="0" y="0"/>
            <a:chExt cx="16281400" cy="846930"/>
          </a:xfrm>
        </p:grpSpPr>
        <p:sp>
          <p:nvSpPr>
            <p:cNvPr id="6" name="Freeform 6"/>
            <p:cNvSpPr/>
            <p:nvPr/>
          </p:nvSpPr>
          <p:spPr>
            <a:xfrm>
              <a:off x="12700" y="12700"/>
              <a:ext cx="16256000" cy="821563"/>
            </a:xfrm>
            <a:custGeom>
              <a:avLst/>
              <a:gdLst/>
              <a:ahLst/>
              <a:cxnLst/>
              <a:rect l="l" t="t" r="r" b="b"/>
              <a:pathLst>
                <a:path w="16256000" h="821563">
                  <a:moveTo>
                    <a:pt x="0" y="0"/>
                  </a:moveTo>
                  <a:lnTo>
                    <a:pt x="16256000" y="0"/>
                  </a:lnTo>
                  <a:lnTo>
                    <a:pt x="16256000" y="821563"/>
                  </a:lnTo>
                  <a:lnTo>
                    <a:pt x="0" y="821563"/>
                  </a:lnTo>
                  <a:close/>
                </a:path>
              </a:pathLst>
            </a:custGeom>
            <a:solidFill>
              <a:srgbClr val="D6000D"/>
            </a:solidFill>
          </p:spPr>
          <p:txBody>
            <a:bodyPr/>
            <a:lstStyle/>
            <a:p>
              <a:endParaRPr lang="en-GB"/>
            </a:p>
          </p:txBody>
        </p:sp>
        <p:sp>
          <p:nvSpPr>
            <p:cNvPr id="7" name="Freeform 7"/>
            <p:cNvSpPr/>
            <p:nvPr/>
          </p:nvSpPr>
          <p:spPr>
            <a:xfrm>
              <a:off x="0" y="0"/>
              <a:ext cx="16281400" cy="846963"/>
            </a:xfrm>
            <a:custGeom>
              <a:avLst/>
              <a:gdLst/>
              <a:ahLst/>
              <a:cxnLst/>
              <a:rect l="l" t="t" r="r" b="b"/>
              <a:pathLst>
                <a:path w="16281400" h="846963">
                  <a:moveTo>
                    <a:pt x="12700" y="0"/>
                  </a:moveTo>
                  <a:lnTo>
                    <a:pt x="16268700" y="0"/>
                  </a:lnTo>
                  <a:cubicBezTo>
                    <a:pt x="16275686" y="0"/>
                    <a:pt x="16281400" y="5715"/>
                    <a:pt x="16281400" y="12700"/>
                  </a:cubicBezTo>
                  <a:lnTo>
                    <a:pt x="16281400" y="834263"/>
                  </a:lnTo>
                  <a:cubicBezTo>
                    <a:pt x="16281400" y="841248"/>
                    <a:pt x="16275686" y="846963"/>
                    <a:pt x="16268700" y="846963"/>
                  </a:cubicBezTo>
                  <a:lnTo>
                    <a:pt x="12700" y="846963"/>
                  </a:lnTo>
                  <a:cubicBezTo>
                    <a:pt x="5715" y="846963"/>
                    <a:pt x="0" y="841248"/>
                    <a:pt x="0" y="834263"/>
                  </a:cubicBezTo>
                  <a:lnTo>
                    <a:pt x="0" y="12700"/>
                  </a:lnTo>
                  <a:cubicBezTo>
                    <a:pt x="0" y="5715"/>
                    <a:pt x="5715" y="0"/>
                    <a:pt x="12700" y="0"/>
                  </a:cubicBezTo>
                  <a:moveTo>
                    <a:pt x="12700" y="25400"/>
                  </a:moveTo>
                  <a:lnTo>
                    <a:pt x="12700" y="12700"/>
                  </a:lnTo>
                  <a:lnTo>
                    <a:pt x="25400" y="12700"/>
                  </a:lnTo>
                  <a:lnTo>
                    <a:pt x="25400" y="834263"/>
                  </a:lnTo>
                  <a:lnTo>
                    <a:pt x="12700" y="834263"/>
                  </a:lnTo>
                  <a:lnTo>
                    <a:pt x="12700" y="821563"/>
                  </a:lnTo>
                  <a:lnTo>
                    <a:pt x="16268700" y="821563"/>
                  </a:lnTo>
                  <a:lnTo>
                    <a:pt x="16268700" y="834263"/>
                  </a:lnTo>
                  <a:lnTo>
                    <a:pt x="16256000" y="834263"/>
                  </a:lnTo>
                  <a:lnTo>
                    <a:pt x="16256000" y="12700"/>
                  </a:lnTo>
                  <a:lnTo>
                    <a:pt x="16268700" y="12700"/>
                  </a:lnTo>
                  <a:lnTo>
                    <a:pt x="16268700" y="25400"/>
                  </a:lnTo>
                  <a:lnTo>
                    <a:pt x="12700" y="25400"/>
                  </a:lnTo>
                  <a:close/>
                </a:path>
              </a:pathLst>
            </a:custGeom>
            <a:solidFill>
              <a:srgbClr val="959595"/>
            </a:solidFill>
          </p:spPr>
          <p:txBody>
            <a:bodyPr/>
            <a:lstStyle/>
            <a:p>
              <a:endParaRPr lang="en-GB"/>
            </a:p>
          </p:txBody>
        </p:sp>
      </p:grpSp>
      <p:grpSp>
        <p:nvGrpSpPr>
          <p:cNvPr id="8" name="Group 8"/>
          <p:cNvGrpSpPr/>
          <p:nvPr/>
        </p:nvGrpSpPr>
        <p:grpSpPr>
          <a:xfrm>
            <a:off x="3689430" y="9148240"/>
            <a:ext cx="11560095" cy="635197"/>
            <a:chOff x="0" y="0"/>
            <a:chExt cx="15413460" cy="846930"/>
          </a:xfrm>
        </p:grpSpPr>
        <p:sp>
          <p:nvSpPr>
            <p:cNvPr id="9" name="Freeform 9"/>
            <p:cNvSpPr/>
            <p:nvPr/>
          </p:nvSpPr>
          <p:spPr>
            <a:xfrm>
              <a:off x="0" y="0"/>
              <a:ext cx="15413459" cy="846930"/>
            </a:xfrm>
            <a:custGeom>
              <a:avLst/>
              <a:gdLst/>
              <a:ahLst/>
              <a:cxnLst/>
              <a:rect l="l" t="t" r="r" b="b"/>
              <a:pathLst>
                <a:path w="15413459" h="846930">
                  <a:moveTo>
                    <a:pt x="0" y="0"/>
                  </a:moveTo>
                  <a:lnTo>
                    <a:pt x="15413459" y="0"/>
                  </a:lnTo>
                  <a:lnTo>
                    <a:pt x="15413459" y="846930"/>
                  </a:lnTo>
                  <a:lnTo>
                    <a:pt x="0" y="846930"/>
                  </a:lnTo>
                  <a:close/>
                </a:path>
              </a:pathLst>
            </a:custGeom>
            <a:solidFill>
              <a:srgbClr val="000000">
                <a:alpha val="0"/>
              </a:srgbClr>
            </a:solidFill>
          </p:spPr>
          <p:txBody>
            <a:bodyPr/>
            <a:lstStyle/>
            <a:p>
              <a:endParaRPr lang="en-GB"/>
            </a:p>
          </p:txBody>
        </p:sp>
        <p:sp>
          <p:nvSpPr>
            <p:cNvPr id="10" name="TextBox 10"/>
            <p:cNvSpPr txBox="1"/>
            <p:nvPr/>
          </p:nvSpPr>
          <p:spPr>
            <a:xfrm>
              <a:off x="0" y="38100"/>
              <a:ext cx="15413460" cy="808830"/>
            </a:xfrm>
            <a:prstGeom prst="rect">
              <a:avLst/>
            </a:prstGeom>
          </p:spPr>
          <p:txBody>
            <a:bodyPr lIns="0" tIns="0" rIns="0" bIns="0" rtlCol="0" anchor="ctr"/>
            <a:lstStyle/>
            <a:p>
              <a:pPr algn="ctr">
                <a:lnSpc>
                  <a:spcPts val="3240"/>
                </a:lnSpc>
              </a:pPr>
              <a:r>
                <a:rPr lang="en-US" sz="3000" b="1">
                  <a:solidFill>
                    <a:srgbClr val="FFFFFF"/>
                  </a:solidFill>
                  <a:latin typeface="Brandon Text 1 Bold"/>
                  <a:ea typeface="Brandon Text 1 Bold"/>
                  <a:cs typeface="Brandon Text 1 Bold"/>
                  <a:sym typeface="Brandon Text 1 Bold"/>
                </a:rPr>
                <a:t>Celebration Event – End November 2026</a:t>
              </a:r>
            </a:p>
          </p:txBody>
        </p:sp>
      </p:grpSp>
      <p:grpSp>
        <p:nvGrpSpPr>
          <p:cNvPr id="11" name="Group 11"/>
          <p:cNvGrpSpPr/>
          <p:nvPr/>
        </p:nvGrpSpPr>
        <p:grpSpPr>
          <a:xfrm rot="-10800000">
            <a:off x="3038475" y="8209845"/>
            <a:ext cx="12211050" cy="966686"/>
            <a:chOff x="0" y="0"/>
            <a:chExt cx="16281400" cy="1288914"/>
          </a:xfrm>
        </p:grpSpPr>
        <p:sp>
          <p:nvSpPr>
            <p:cNvPr id="12" name="Freeform 12"/>
            <p:cNvSpPr/>
            <p:nvPr/>
          </p:nvSpPr>
          <p:spPr>
            <a:xfrm>
              <a:off x="12700" y="12700"/>
              <a:ext cx="16256000" cy="1263523"/>
            </a:xfrm>
            <a:custGeom>
              <a:avLst/>
              <a:gdLst/>
              <a:ahLst/>
              <a:cxnLst/>
              <a:rect l="l" t="t" r="r" b="b"/>
              <a:pathLst>
                <a:path w="16256000" h="1263523">
                  <a:moveTo>
                    <a:pt x="0" y="442468"/>
                  </a:moveTo>
                  <a:lnTo>
                    <a:pt x="7967091" y="442468"/>
                  </a:lnTo>
                  <a:lnTo>
                    <a:pt x="7967091" y="315849"/>
                  </a:lnTo>
                  <a:lnTo>
                    <a:pt x="7806309" y="315849"/>
                  </a:lnTo>
                  <a:lnTo>
                    <a:pt x="8128000" y="0"/>
                  </a:lnTo>
                  <a:lnTo>
                    <a:pt x="8449691" y="315849"/>
                  </a:lnTo>
                  <a:lnTo>
                    <a:pt x="8288909" y="315849"/>
                  </a:lnTo>
                  <a:lnTo>
                    <a:pt x="8288909" y="442468"/>
                  </a:lnTo>
                  <a:lnTo>
                    <a:pt x="16256000" y="442468"/>
                  </a:lnTo>
                  <a:lnTo>
                    <a:pt x="16256000" y="1263523"/>
                  </a:lnTo>
                  <a:lnTo>
                    <a:pt x="0" y="1263523"/>
                  </a:lnTo>
                  <a:close/>
                </a:path>
              </a:pathLst>
            </a:custGeom>
            <a:solidFill>
              <a:srgbClr val="FFFFFF"/>
            </a:solidFill>
          </p:spPr>
          <p:txBody>
            <a:bodyPr/>
            <a:lstStyle/>
            <a:p>
              <a:endParaRPr lang="en-GB"/>
            </a:p>
          </p:txBody>
        </p:sp>
        <p:sp>
          <p:nvSpPr>
            <p:cNvPr id="13" name="Freeform 13"/>
            <p:cNvSpPr/>
            <p:nvPr/>
          </p:nvSpPr>
          <p:spPr>
            <a:xfrm>
              <a:off x="0" y="-1143"/>
              <a:ext cx="16281400" cy="1290066"/>
            </a:xfrm>
            <a:custGeom>
              <a:avLst/>
              <a:gdLst/>
              <a:ahLst/>
              <a:cxnLst/>
              <a:rect l="l" t="t" r="r" b="b"/>
              <a:pathLst>
                <a:path w="16281400" h="1290066">
                  <a:moveTo>
                    <a:pt x="12700" y="443611"/>
                  </a:moveTo>
                  <a:lnTo>
                    <a:pt x="7979791" y="443611"/>
                  </a:lnTo>
                  <a:lnTo>
                    <a:pt x="7979791" y="456311"/>
                  </a:lnTo>
                  <a:lnTo>
                    <a:pt x="7967091" y="456311"/>
                  </a:lnTo>
                  <a:lnTo>
                    <a:pt x="7967091" y="329692"/>
                  </a:lnTo>
                  <a:lnTo>
                    <a:pt x="7979791" y="329692"/>
                  </a:lnTo>
                  <a:lnTo>
                    <a:pt x="7979791" y="342392"/>
                  </a:lnTo>
                  <a:lnTo>
                    <a:pt x="7819009" y="342392"/>
                  </a:lnTo>
                  <a:cubicBezTo>
                    <a:pt x="7813802" y="342392"/>
                    <a:pt x="7809230" y="339217"/>
                    <a:pt x="7807198" y="334518"/>
                  </a:cubicBezTo>
                  <a:cubicBezTo>
                    <a:pt x="7805165" y="329819"/>
                    <a:pt x="7806436" y="324231"/>
                    <a:pt x="7810119" y="320675"/>
                  </a:cubicBezTo>
                  <a:lnTo>
                    <a:pt x="8131810" y="4826"/>
                  </a:lnTo>
                  <a:cubicBezTo>
                    <a:pt x="8136763" y="0"/>
                    <a:pt x="8144637" y="0"/>
                    <a:pt x="8149590" y="4826"/>
                  </a:cubicBezTo>
                  <a:lnTo>
                    <a:pt x="8471281" y="320675"/>
                  </a:lnTo>
                  <a:cubicBezTo>
                    <a:pt x="8474964" y="324231"/>
                    <a:pt x="8476107" y="329819"/>
                    <a:pt x="8474202" y="334518"/>
                  </a:cubicBezTo>
                  <a:cubicBezTo>
                    <a:pt x="8472297" y="339217"/>
                    <a:pt x="8467598" y="342392"/>
                    <a:pt x="8462391" y="342392"/>
                  </a:cubicBezTo>
                  <a:lnTo>
                    <a:pt x="8301609" y="342392"/>
                  </a:lnTo>
                  <a:lnTo>
                    <a:pt x="8301609" y="329692"/>
                  </a:lnTo>
                  <a:lnTo>
                    <a:pt x="8314309" y="329692"/>
                  </a:lnTo>
                  <a:lnTo>
                    <a:pt x="8314309" y="456311"/>
                  </a:lnTo>
                  <a:lnTo>
                    <a:pt x="8301609" y="456311"/>
                  </a:lnTo>
                  <a:lnTo>
                    <a:pt x="8301609" y="443611"/>
                  </a:lnTo>
                  <a:lnTo>
                    <a:pt x="16268700" y="443611"/>
                  </a:lnTo>
                  <a:cubicBezTo>
                    <a:pt x="16275686" y="443611"/>
                    <a:pt x="16281400" y="449326"/>
                    <a:pt x="16281400" y="456311"/>
                  </a:cubicBezTo>
                  <a:lnTo>
                    <a:pt x="16281400" y="1277366"/>
                  </a:lnTo>
                  <a:cubicBezTo>
                    <a:pt x="16281400" y="1284351"/>
                    <a:pt x="16275686" y="1290066"/>
                    <a:pt x="16268700" y="1290066"/>
                  </a:cubicBezTo>
                  <a:lnTo>
                    <a:pt x="12700" y="1290066"/>
                  </a:lnTo>
                  <a:cubicBezTo>
                    <a:pt x="5715" y="1290066"/>
                    <a:pt x="0" y="1284351"/>
                    <a:pt x="0" y="1277366"/>
                  </a:cubicBezTo>
                  <a:lnTo>
                    <a:pt x="0" y="456311"/>
                  </a:lnTo>
                  <a:cubicBezTo>
                    <a:pt x="0" y="449326"/>
                    <a:pt x="5715" y="443611"/>
                    <a:pt x="12700" y="443611"/>
                  </a:cubicBezTo>
                  <a:moveTo>
                    <a:pt x="12700" y="469011"/>
                  </a:moveTo>
                  <a:lnTo>
                    <a:pt x="12700" y="456311"/>
                  </a:lnTo>
                  <a:lnTo>
                    <a:pt x="25400" y="456311"/>
                  </a:lnTo>
                  <a:lnTo>
                    <a:pt x="25400" y="1277366"/>
                  </a:lnTo>
                  <a:lnTo>
                    <a:pt x="12700" y="1277366"/>
                  </a:lnTo>
                  <a:lnTo>
                    <a:pt x="12700" y="1264666"/>
                  </a:lnTo>
                  <a:lnTo>
                    <a:pt x="16268700" y="1264666"/>
                  </a:lnTo>
                  <a:lnTo>
                    <a:pt x="16268700" y="1277366"/>
                  </a:lnTo>
                  <a:lnTo>
                    <a:pt x="16256000" y="1277366"/>
                  </a:lnTo>
                  <a:lnTo>
                    <a:pt x="16256000" y="456311"/>
                  </a:lnTo>
                  <a:lnTo>
                    <a:pt x="16268700" y="456311"/>
                  </a:lnTo>
                  <a:lnTo>
                    <a:pt x="16268700" y="469011"/>
                  </a:lnTo>
                  <a:lnTo>
                    <a:pt x="8301609" y="469011"/>
                  </a:lnTo>
                  <a:cubicBezTo>
                    <a:pt x="8294624" y="469011"/>
                    <a:pt x="8288909" y="463296"/>
                    <a:pt x="8288909" y="456311"/>
                  </a:cubicBezTo>
                  <a:lnTo>
                    <a:pt x="8288909" y="329692"/>
                  </a:lnTo>
                  <a:cubicBezTo>
                    <a:pt x="8288909" y="322707"/>
                    <a:pt x="8294624" y="316992"/>
                    <a:pt x="8301609" y="316992"/>
                  </a:cubicBezTo>
                  <a:lnTo>
                    <a:pt x="8462518" y="316992"/>
                  </a:lnTo>
                  <a:lnTo>
                    <a:pt x="8462518" y="329692"/>
                  </a:lnTo>
                  <a:lnTo>
                    <a:pt x="8453627" y="338709"/>
                  </a:lnTo>
                  <a:lnTo>
                    <a:pt x="8131810" y="22860"/>
                  </a:lnTo>
                  <a:lnTo>
                    <a:pt x="8140700" y="13843"/>
                  </a:lnTo>
                  <a:lnTo>
                    <a:pt x="8149590" y="22860"/>
                  </a:lnTo>
                  <a:lnTo>
                    <a:pt x="7827899" y="338709"/>
                  </a:lnTo>
                  <a:lnTo>
                    <a:pt x="7819009" y="329692"/>
                  </a:lnTo>
                  <a:lnTo>
                    <a:pt x="7819009" y="316992"/>
                  </a:lnTo>
                  <a:lnTo>
                    <a:pt x="7979918" y="316992"/>
                  </a:lnTo>
                  <a:cubicBezTo>
                    <a:pt x="7986903" y="316992"/>
                    <a:pt x="7992618" y="322707"/>
                    <a:pt x="7992618" y="329692"/>
                  </a:cubicBezTo>
                  <a:lnTo>
                    <a:pt x="7992618" y="456311"/>
                  </a:lnTo>
                  <a:cubicBezTo>
                    <a:pt x="7992618" y="463296"/>
                    <a:pt x="7986903" y="469011"/>
                    <a:pt x="7979918" y="469011"/>
                  </a:cubicBezTo>
                  <a:lnTo>
                    <a:pt x="12700" y="469011"/>
                  </a:lnTo>
                  <a:close/>
                </a:path>
              </a:pathLst>
            </a:custGeom>
            <a:solidFill>
              <a:srgbClr val="959595"/>
            </a:solidFill>
          </p:spPr>
          <p:txBody>
            <a:bodyPr/>
            <a:lstStyle/>
            <a:p>
              <a:endParaRPr lang="en-GB"/>
            </a:p>
          </p:txBody>
        </p:sp>
      </p:grpSp>
      <p:grpSp>
        <p:nvGrpSpPr>
          <p:cNvPr id="14" name="Group 14"/>
          <p:cNvGrpSpPr/>
          <p:nvPr/>
        </p:nvGrpSpPr>
        <p:grpSpPr>
          <a:xfrm>
            <a:off x="3689430" y="8209845"/>
            <a:ext cx="11560095" cy="634796"/>
            <a:chOff x="0" y="0"/>
            <a:chExt cx="15413460" cy="846394"/>
          </a:xfrm>
        </p:grpSpPr>
        <p:sp>
          <p:nvSpPr>
            <p:cNvPr id="15" name="Freeform 15"/>
            <p:cNvSpPr/>
            <p:nvPr/>
          </p:nvSpPr>
          <p:spPr>
            <a:xfrm>
              <a:off x="0" y="0"/>
              <a:ext cx="15413459" cy="846394"/>
            </a:xfrm>
            <a:custGeom>
              <a:avLst/>
              <a:gdLst/>
              <a:ahLst/>
              <a:cxnLst/>
              <a:rect l="l" t="t" r="r" b="b"/>
              <a:pathLst>
                <a:path w="15413459" h="846394">
                  <a:moveTo>
                    <a:pt x="0" y="0"/>
                  </a:moveTo>
                  <a:lnTo>
                    <a:pt x="15413459" y="0"/>
                  </a:lnTo>
                  <a:lnTo>
                    <a:pt x="15413459" y="846394"/>
                  </a:lnTo>
                  <a:lnTo>
                    <a:pt x="0" y="846394"/>
                  </a:lnTo>
                  <a:close/>
                </a:path>
              </a:pathLst>
            </a:custGeom>
            <a:solidFill>
              <a:srgbClr val="000000">
                <a:alpha val="0"/>
              </a:srgbClr>
            </a:solidFill>
          </p:spPr>
          <p:txBody>
            <a:bodyPr/>
            <a:lstStyle/>
            <a:p>
              <a:endParaRPr lang="en-GB"/>
            </a:p>
          </p:txBody>
        </p:sp>
        <p:sp>
          <p:nvSpPr>
            <p:cNvPr id="16" name="TextBox 16"/>
            <p:cNvSpPr txBox="1"/>
            <p:nvPr/>
          </p:nvSpPr>
          <p:spPr>
            <a:xfrm>
              <a:off x="0" y="38100"/>
              <a:ext cx="15413460" cy="808294"/>
            </a:xfrm>
            <a:prstGeom prst="rect">
              <a:avLst/>
            </a:prstGeom>
          </p:spPr>
          <p:txBody>
            <a:bodyPr lIns="0" tIns="0" rIns="0" bIns="0" rtlCol="0" anchor="ctr"/>
            <a:lstStyle/>
            <a:p>
              <a:pPr algn="ctr">
                <a:lnSpc>
                  <a:spcPts val="3240"/>
                </a:lnSpc>
              </a:pPr>
              <a:r>
                <a:rPr lang="en-US" sz="3000" b="1">
                  <a:solidFill>
                    <a:srgbClr val="000000"/>
                  </a:solidFill>
                  <a:latin typeface="Brandon Text 1 Bold"/>
                  <a:ea typeface="Brandon Text 1 Bold"/>
                  <a:cs typeface="Brandon Text 1 Bold"/>
                  <a:sym typeface="Brandon Text 1 Bold"/>
                </a:rPr>
                <a:t>Next Steps Session – September 2026</a:t>
              </a:r>
            </a:p>
          </p:txBody>
        </p:sp>
      </p:grpSp>
      <p:grpSp>
        <p:nvGrpSpPr>
          <p:cNvPr id="17" name="Group 17"/>
          <p:cNvGrpSpPr/>
          <p:nvPr/>
        </p:nvGrpSpPr>
        <p:grpSpPr>
          <a:xfrm rot="-10800000">
            <a:off x="3038475" y="7271451"/>
            <a:ext cx="12211050" cy="966686"/>
            <a:chOff x="0" y="0"/>
            <a:chExt cx="16281400" cy="1288914"/>
          </a:xfrm>
        </p:grpSpPr>
        <p:sp>
          <p:nvSpPr>
            <p:cNvPr id="18" name="Freeform 18"/>
            <p:cNvSpPr/>
            <p:nvPr/>
          </p:nvSpPr>
          <p:spPr>
            <a:xfrm>
              <a:off x="12700" y="12700"/>
              <a:ext cx="16256000" cy="1263523"/>
            </a:xfrm>
            <a:custGeom>
              <a:avLst/>
              <a:gdLst/>
              <a:ahLst/>
              <a:cxnLst/>
              <a:rect l="l" t="t" r="r" b="b"/>
              <a:pathLst>
                <a:path w="16256000" h="1263523">
                  <a:moveTo>
                    <a:pt x="0" y="442468"/>
                  </a:moveTo>
                  <a:lnTo>
                    <a:pt x="7967091" y="442468"/>
                  </a:lnTo>
                  <a:lnTo>
                    <a:pt x="7967091" y="315849"/>
                  </a:lnTo>
                  <a:lnTo>
                    <a:pt x="7806309" y="315849"/>
                  </a:lnTo>
                  <a:lnTo>
                    <a:pt x="8128000" y="0"/>
                  </a:lnTo>
                  <a:lnTo>
                    <a:pt x="8449691" y="315849"/>
                  </a:lnTo>
                  <a:lnTo>
                    <a:pt x="8288909" y="315849"/>
                  </a:lnTo>
                  <a:lnTo>
                    <a:pt x="8288909" y="442468"/>
                  </a:lnTo>
                  <a:lnTo>
                    <a:pt x="16256000" y="442468"/>
                  </a:lnTo>
                  <a:lnTo>
                    <a:pt x="16256000" y="1263523"/>
                  </a:lnTo>
                  <a:lnTo>
                    <a:pt x="0" y="1263523"/>
                  </a:lnTo>
                  <a:close/>
                </a:path>
              </a:pathLst>
            </a:custGeom>
            <a:solidFill>
              <a:srgbClr val="D6000D"/>
            </a:solidFill>
          </p:spPr>
          <p:txBody>
            <a:bodyPr/>
            <a:lstStyle/>
            <a:p>
              <a:endParaRPr lang="en-GB"/>
            </a:p>
          </p:txBody>
        </p:sp>
        <p:sp>
          <p:nvSpPr>
            <p:cNvPr id="19" name="Freeform 19"/>
            <p:cNvSpPr/>
            <p:nvPr/>
          </p:nvSpPr>
          <p:spPr>
            <a:xfrm>
              <a:off x="0" y="-1143"/>
              <a:ext cx="16281400" cy="1290066"/>
            </a:xfrm>
            <a:custGeom>
              <a:avLst/>
              <a:gdLst/>
              <a:ahLst/>
              <a:cxnLst/>
              <a:rect l="l" t="t" r="r" b="b"/>
              <a:pathLst>
                <a:path w="16281400" h="1290066">
                  <a:moveTo>
                    <a:pt x="12700" y="443611"/>
                  </a:moveTo>
                  <a:lnTo>
                    <a:pt x="7979791" y="443611"/>
                  </a:lnTo>
                  <a:lnTo>
                    <a:pt x="7979791" y="456311"/>
                  </a:lnTo>
                  <a:lnTo>
                    <a:pt x="7967091" y="456311"/>
                  </a:lnTo>
                  <a:lnTo>
                    <a:pt x="7967091" y="329692"/>
                  </a:lnTo>
                  <a:lnTo>
                    <a:pt x="7979791" y="329692"/>
                  </a:lnTo>
                  <a:lnTo>
                    <a:pt x="7979791" y="342392"/>
                  </a:lnTo>
                  <a:lnTo>
                    <a:pt x="7819009" y="342392"/>
                  </a:lnTo>
                  <a:cubicBezTo>
                    <a:pt x="7813802" y="342392"/>
                    <a:pt x="7809230" y="339217"/>
                    <a:pt x="7807198" y="334518"/>
                  </a:cubicBezTo>
                  <a:cubicBezTo>
                    <a:pt x="7805165" y="329819"/>
                    <a:pt x="7806436" y="324231"/>
                    <a:pt x="7810119" y="320675"/>
                  </a:cubicBezTo>
                  <a:lnTo>
                    <a:pt x="8131810" y="4826"/>
                  </a:lnTo>
                  <a:cubicBezTo>
                    <a:pt x="8136763" y="0"/>
                    <a:pt x="8144637" y="0"/>
                    <a:pt x="8149590" y="4826"/>
                  </a:cubicBezTo>
                  <a:lnTo>
                    <a:pt x="8471281" y="320675"/>
                  </a:lnTo>
                  <a:cubicBezTo>
                    <a:pt x="8474964" y="324231"/>
                    <a:pt x="8476107" y="329819"/>
                    <a:pt x="8474202" y="334518"/>
                  </a:cubicBezTo>
                  <a:cubicBezTo>
                    <a:pt x="8472297" y="339217"/>
                    <a:pt x="8467598" y="342392"/>
                    <a:pt x="8462391" y="342392"/>
                  </a:cubicBezTo>
                  <a:lnTo>
                    <a:pt x="8301609" y="342392"/>
                  </a:lnTo>
                  <a:lnTo>
                    <a:pt x="8301609" y="329692"/>
                  </a:lnTo>
                  <a:lnTo>
                    <a:pt x="8314309" y="329692"/>
                  </a:lnTo>
                  <a:lnTo>
                    <a:pt x="8314309" y="456311"/>
                  </a:lnTo>
                  <a:lnTo>
                    <a:pt x="8301609" y="456311"/>
                  </a:lnTo>
                  <a:lnTo>
                    <a:pt x="8301609" y="443611"/>
                  </a:lnTo>
                  <a:lnTo>
                    <a:pt x="16268700" y="443611"/>
                  </a:lnTo>
                  <a:cubicBezTo>
                    <a:pt x="16275686" y="443611"/>
                    <a:pt x="16281400" y="449326"/>
                    <a:pt x="16281400" y="456311"/>
                  </a:cubicBezTo>
                  <a:lnTo>
                    <a:pt x="16281400" y="1277366"/>
                  </a:lnTo>
                  <a:cubicBezTo>
                    <a:pt x="16281400" y="1284351"/>
                    <a:pt x="16275686" y="1290066"/>
                    <a:pt x="16268700" y="1290066"/>
                  </a:cubicBezTo>
                  <a:lnTo>
                    <a:pt x="12700" y="1290066"/>
                  </a:lnTo>
                  <a:cubicBezTo>
                    <a:pt x="5715" y="1290066"/>
                    <a:pt x="0" y="1284351"/>
                    <a:pt x="0" y="1277366"/>
                  </a:cubicBezTo>
                  <a:lnTo>
                    <a:pt x="0" y="456311"/>
                  </a:lnTo>
                  <a:cubicBezTo>
                    <a:pt x="0" y="449326"/>
                    <a:pt x="5715" y="443611"/>
                    <a:pt x="12700" y="443611"/>
                  </a:cubicBezTo>
                  <a:moveTo>
                    <a:pt x="12700" y="469011"/>
                  </a:moveTo>
                  <a:lnTo>
                    <a:pt x="12700" y="456311"/>
                  </a:lnTo>
                  <a:lnTo>
                    <a:pt x="25400" y="456311"/>
                  </a:lnTo>
                  <a:lnTo>
                    <a:pt x="25400" y="1277366"/>
                  </a:lnTo>
                  <a:lnTo>
                    <a:pt x="12700" y="1277366"/>
                  </a:lnTo>
                  <a:lnTo>
                    <a:pt x="12700" y="1264666"/>
                  </a:lnTo>
                  <a:lnTo>
                    <a:pt x="16268700" y="1264666"/>
                  </a:lnTo>
                  <a:lnTo>
                    <a:pt x="16268700" y="1277366"/>
                  </a:lnTo>
                  <a:lnTo>
                    <a:pt x="16256000" y="1277366"/>
                  </a:lnTo>
                  <a:lnTo>
                    <a:pt x="16256000" y="456311"/>
                  </a:lnTo>
                  <a:lnTo>
                    <a:pt x="16268700" y="456311"/>
                  </a:lnTo>
                  <a:lnTo>
                    <a:pt x="16268700" y="469011"/>
                  </a:lnTo>
                  <a:lnTo>
                    <a:pt x="8301609" y="469011"/>
                  </a:lnTo>
                  <a:cubicBezTo>
                    <a:pt x="8294624" y="469011"/>
                    <a:pt x="8288909" y="463296"/>
                    <a:pt x="8288909" y="456311"/>
                  </a:cubicBezTo>
                  <a:lnTo>
                    <a:pt x="8288909" y="329692"/>
                  </a:lnTo>
                  <a:cubicBezTo>
                    <a:pt x="8288909" y="322707"/>
                    <a:pt x="8294624" y="316992"/>
                    <a:pt x="8301609" y="316992"/>
                  </a:cubicBezTo>
                  <a:lnTo>
                    <a:pt x="8462518" y="316992"/>
                  </a:lnTo>
                  <a:lnTo>
                    <a:pt x="8462518" y="329692"/>
                  </a:lnTo>
                  <a:lnTo>
                    <a:pt x="8453627" y="338709"/>
                  </a:lnTo>
                  <a:lnTo>
                    <a:pt x="8131810" y="22860"/>
                  </a:lnTo>
                  <a:lnTo>
                    <a:pt x="8140700" y="13843"/>
                  </a:lnTo>
                  <a:lnTo>
                    <a:pt x="8149590" y="22860"/>
                  </a:lnTo>
                  <a:lnTo>
                    <a:pt x="7827899" y="338709"/>
                  </a:lnTo>
                  <a:lnTo>
                    <a:pt x="7819009" y="329692"/>
                  </a:lnTo>
                  <a:lnTo>
                    <a:pt x="7819009" y="316992"/>
                  </a:lnTo>
                  <a:lnTo>
                    <a:pt x="7979918" y="316992"/>
                  </a:lnTo>
                  <a:cubicBezTo>
                    <a:pt x="7986903" y="316992"/>
                    <a:pt x="7992618" y="322707"/>
                    <a:pt x="7992618" y="329692"/>
                  </a:cubicBezTo>
                  <a:lnTo>
                    <a:pt x="7992618" y="456311"/>
                  </a:lnTo>
                  <a:cubicBezTo>
                    <a:pt x="7992618" y="463296"/>
                    <a:pt x="7986903" y="469011"/>
                    <a:pt x="7979918" y="469011"/>
                  </a:cubicBezTo>
                  <a:lnTo>
                    <a:pt x="12700" y="469011"/>
                  </a:lnTo>
                  <a:close/>
                </a:path>
              </a:pathLst>
            </a:custGeom>
            <a:solidFill>
              <a:srgbClr val="959595"/>
            </a:solidFill>
          </p:spPr>
          <p:txBody>
            <a:bodyPr/>
            <a:lstStyle/>
            <a:p>
              <a:endParaRPr lang="en-GB"/>
            </a:p>
          </p:txBody>
        </p:sp>
      </p:grpSp>
      <p:grpSp>
        <p:nvGrpSpPr>
          <p:cNvPr id="20" name="Group 20"/>
          <p:cNvGrpSpPr/>
          <p:nvPr/>
        </p:nvGrpSpPr>
        <p:grpSpPr>
          <a:xfrm>
            <a:off x="3978744" y="7271451"/>
            <a:ext cx="11270781" cy="634796"/>
            <a:chOff x="0" y="0"/>
            <a:chExt cx="15027708" cy="846394"/>
          </a:xfrm>
        </p:grpSpPr>
        <p:sp>
          <p:nvSpPr>
            <p:cNvPr id="21" name="Freeform 21"/>
            <p:cNvSpPr/>
            <p:nvPr/>
          </p:nvSpPr>
          <p:spPr>
            <a:xfrm>
              <a:off x="0" y="0"/>
              <a:ext cx="15027709" cy="846394"/>
            </a:xfrm>
            <a:custGeom>
              <a:avLst/>
              <a:gdLst/>
              <a:ahLst/>
              <a:cxnLst/>
              <a:rect l="l" t="t" r="r" b="b"/>
              <a:pathLst>
                <a:path w="15027709" h="846394">
                  <a:moveTo>
                    <a:pt x="0" y="0"/>
                  </a:moveTo>
                  <a:lnTo>
                    <a:pt x="15027709" y="0"/>
                  </a:lnTo>
                  <a:lnTo>
                    <a:pt x="15027709" y="846394"/>
                  </a:lnTo>
                  <a:lnTo>
                    <a:pt x="0" y="846394"/>
                  </a:lnTo>
                  <a:close/>
                </a:path>
              </a:pathLst>
            </a:custGeom>
            <a:solidFill>
              <a:srgbClr val="000000">
                <a:alpha val="0"/>
              </a:srgbClr>
            </a:solidFill>
          </p:spPr>
          <p:txBody>
            <a:bodyPr/>
            <a:lstStyle/>
            <a:p>
              <a:endParaRPr lang="en-GB"/>
            </a:p>
          </p:txBody>
        </p:sp>
        <p:sp>
          <p:nvSpPr>
            <p:cNvPr id="22" name="TextBox 22"/>
            <p:cNvSpPr txBox="1"/>
            <p:nvPr/>
          </p:nvSpPr>
          <p:spPr>
            <a:xfrm>
              <a:off x="0" y="38100"/>
              <a:ext cx="15027708" cy="808294"/>
            </a:xfrm>
            <a:prstGeom prst="rect">
              <a:avLst/>
            </a:prstGeom>
          </p:spPr>
          <p:txBody>
            <a:bodyPr lIns="0" tIns="0" rIns="0" bIns="0" rtlCol="0" anchor="ctr"/>
            <a:lstStyle/>
            <a:p>
              <a:pPr algn="ctr">
                <a:lnSpc>
                  <a:spcPts val="3240"/>
                </a:lnSpc>
              </a:pPr>
              <a:r>
                <a:rPr lang="en-US" sz="3000" b="1">
                  <a:solidFill>
                    <a:srgbClr val="FFFFFF"/>
                  </a:solidFill>
                  <a:latin typeface="Brandon Text 1 Bold"/>
                  <a:ea typeface="Brandon Text 1 Bold"/>
                  <a:cs typeface="Brandon Text 1 Bold"/>
                  <a:sym typeface="Brandon Text 1 Bold"/>
                </a:rPr>
                <a:t>Summer School – Last week June &amp; first week of July</a:t>
              </a:r>
            </a:p>
          </p:txBody>
        </p:sp>
      </p:grpSp>
      <p:grpSp>
        <p:nvGrpSpPr>
          <p:cNvPr id="23" name="Group 23"/>
          <p:cNvGrpSpPr/>
          <p:nvPr/>
        </p:nvGrpSpPr>
        <p:grpSpPr>
          <a:xfrm rot="-10800000">
            <a:off x="3038475" y="6333057"/>
            <a:ext cx="12211050" cy="966686"/>
            <a:chOff x="0" y="0"/>
            <a:chExt cx="16281400" cy="1288914"/>
          </a:xfrm>
        </p:grpSpPr>
        <p:sp>
          <p:nvSpPr>
            <p:cNvPr id="24" name="Freeform 24"/>
            <p:cNvSpPr/>
            <p:nvPr/>
          </p:nvSpPr>
          <p:spPr>
            <a:xfrm>
              <a:off x="12700" y="12700"/>
              <a:ext cx="16256000" cy="1263523"/>
            </a:xfrm>
            <a:custGeom>
              <a:avLst/>
              <a:gdLst/>
              <a:ahLst/>
              <a:cxnLst/>
              <a:rect l="l" t="t" r="r" b="b"/>
              <a:pathLst>
                <a:path w="16256000" h="1263523">
                  <a:moveTo>
                    <a:pt x="0" y="442468"/>
                  </a:moveTo>
                  <a:lnTo>
                    <a:pt x="7967091" y="442468"/>
                  </a:lnTo>
                  <a:lnTo>
                    <a:pt x="7967091" y="315849"/>
                  </a:lnTo>
                  <a:lnTo>
                    <a:pt x="7806309" y="315849"/>
                  </a:lnTo>
                  <a:lnTo>
                    <a:pt x="8128000" y="0"/>
                  </a:lnTo>
                  <a:lnTo>
                    <a:pt x="8449691" y="315849"/>
                  </a:lnTo>
                  <a:lnTo>
                    <a:pt x="8288909" y="315849"/>
                  </a:lnTo>
                  <a:lnTo>
                    <a:pt x="8288909" y="442468"/>
                  </a:lnTo>
                  <a:lnTo>
                    <a:pt x="16256000" y="442468"/>
                  </a:lnTo>
                  <a:lnTo>
                    <a:pt x="16256000" y="1263523"/>
                  </a:lnTo>
                  <a:lnTo>
                    <a:pt x="0" y="1263523"/>
                  </a:lnTo>
                  <a:close/>
                </a:path>
              </a:pathLst>
            </a:custGeom>
            <a:solidFill>
              <a:srgbClr val="FFFFFF"/>
            </a:solidFill>
          </p:spPr>
          <p:txBody>
            <a:bodyPr/>
            <a:lstStyle/>
            <a:p>
              <a:endParaRPr lang="en-GB"/>
            </a:p>
          </p:txBody>
        </p:sp>
        <p:sp>
          <p:nvSpPr>
            <p:cNvPr id="25" name="Freeform 25"/>
            <p:cNvSpPr/>
            <p:nvPr/>
          </p:nvSpPr>
          <p:spPr>
            <a:xfrm>
              <a:off x="0" y="-1143"/>
              <a:ext cx="16281400" cy="1290066"/>
            </a:xfrm>
            <a:custGeom>
              <a:avLst/>
              <a:gdLst/>
              <a:ahLst/>
              <a:cxnLst/>
              <a:rect l="l" t="t" r="r" b="b"/>
              <a:pathLst>
                <a:path w="16281400" h="1290066">
                  <a:moveTo>
                    <a:pt x="12700" y="443611"/>
                  </a:moveTo>
                  <a:lnTo>
                    <a:pt x="7979791" y="443611"/>
                  </a:lnTo>
                  <a:lnTo>
                    <a:pt x="7979791" y="456311"/>
                  </a:lnTo>
                  <a:lnTo>
                    <a:pt x="7967091" y="456311"/>
                  </a:lnTo>
                  <a:lnTo>
                    <a:pt x="7967091" y="329692"/>
                  </a:lnTo>
                  <a:lnTo>
                    <a:pt x="7979791" y="329692"/>
                  </a:lnTo>
                  <a:lnTo>
                    <a:pt x="7979791" y="342392"/>
                  </a:lnTo>
                  <a:lnTo>
                    <a:pt x="7819009" y="342392"/>
                  </a:lnTo>
                  <a:cubicBezTo>
                    <a:pt x="7813802" y="342392"/>
                    <a:pt x="7809230" y="339217"/>
                    <a:pt x="7807198" y="334518"/>
                  </a:cubicBezTo>
                  <a:cubicBezTo>
                    <a:pt x="7805165" y="329819"/>
                    <a:pt x="7806436" y="324231"/>
                    <a:pt x="7810119" y="320675"/>
                  </a:cubicBezTo>
                  <a:lnTo>
                    <a:pt x="8131810" y="4826"/>
                  </a:lnTo>
                  <a:cubicBezTo>
                    <a:pt x="8136763" y="0"/>
                    <a:pt x="8144637" y="0"/>
                    <a:pt x="8149590" y="4826"/>
                  </a:cubicBezTo>
                  <a:lnTo>
                    <a:pt x="8471281" y="320675"/>
                  </a:lnTo>
                  <a:cubicBezTo>
                    <a:pt x="8474964" y="324231"/>
                    <a:pt x="8476107" y="329819"/>
                    <a:pt x="8474202" y="334518"/>
                  </a:cubicBezTo>
                  <a:cubicBezTo>
                    <a:pt x="8472297" y="339217"/>
                    <a:pt x="8467598" y="342392"/>
                    <a:pt x="8462391" y="342392"/>
                  </a:cubicBezTo>
                  <a:lnTo>
                    <a:pt x="8301609" y="342392"/>
                  </a:lnTo>
                  <a:lnTo>
                    <a:pt x="8301609" y="329692"/>
                  </a:lnTo>
                  <a:lnTo>
                    <a:pt x="8314309" y="329692"/>
                  </a:lnTo>
                  <a:lnTo>
                    <a:pt x="8314309" y="456311"/>
                  </a:lnTo>
                  <a:lnTo>
                    <a:pt x="8301609" y="456311"/>
                  </a:lnTo>
                  <a:lnTo>
                    <a:pt x="8301609" y="443611"/>
                  </a:lnTo>
                  <a:lnTo>
                    <a:pt x="16268700" y="443611"/>
                  </a:lnTo>
                  <a:cubicBezTo>
                    <a:pt x="16275686" y="443611"/>
                    <a:pt x="16281400" y="449326"/>
                    <a:pt x="16281400" y="456311"/>
                  </a:cubicBezTo>
                  <a:lnTo>
                    <a:pt x="16281400" y="1277366"/>
                  </a:lnTo>
                  <a:cubicBezTo>
                    <a:pt x="16281400" y="1284351"/>
                    <a:pt x="16275686" y="1290066"/>
                    <a:pt x="16268700" y="1290066"/>
                  </a:cubicBezTo>
                  <a:lnTo>
                    <a:pt x="12700" y="1290066"/>
                  </a:lnTo>
                  <a:cubicBezTo>
                    <a:pt x="5715" y="1290066"/>
                    <a:pt x="0" y="1284351"/>
                    <a:pt x="0" y="1277366"/>
                  </a:cubicBezTo>
                  <a:lnTo>
                    <a:pt x="0" y="456311"/>
                  </a:lnTo>
                  <a:cubicBezTo>
                    <a:pt x="0" y="449326"/>
                    <a:pt x="5715" y="443611"/>
                    <a:pt x="12700" y="443611"/>
                  </a:cubicBezTo>
                  <a:moveTo>
                    <a:pt x="12700" y="469011"/>
                  </a:moveTo>
                  <a:lnTo>
                    <a:pt x="12700" y="456311"/>
                  </a:lnTo>
                  <a:lnTo>
                    <a:pt x="25400" y="456311"/>
                  </a:lnTo>
                  <a:lnTo>
                    <a:pt x="25400" y="1277366"/>
                  </a:lnTo>
                  <a:lnTo>
                    <a:pt x="12700" y="1277366"/>
                  </a:lnTo>
                  <a:lnTo>
                    <a:pt x="12700" y="1264666"/>
                  </a:lnTo>
                  <a:lnTo>
                    <a:pt x="16268700" y="1264666"/>
                  </a:lnTo>
                  <a:lnTo>
                    <a:pt x="16268700" y="1277366"/>
                  </a:lnTo>
                  <a:lnTo>
                    <a:pt x="16256000" y="1277366"/>
                  </a:lnTo>
                  <a:lnTo>
                    <a:pt x="16256000" y="456311"/>
                  </a:lnTo>
                  <a:lnTo>
                    <a:pt x="16268700" y="456311"/>
                  </a:lnTo>
                  <a:lnTo>
                    <a:pt x="16268700" y="469011"/>
                  </a:lnTo>
                  <a:lnTo>
                    <a:pt x="8301609" y="469011"/>
                  </a:lnTo>
                  <a:cubicBezTo>
                    <a:pt x="8294624" y="469011"/>
                    <a:pt x="8288909" y="463296"/>
                    <a:pt x="8288909" y="456311"/>
                  </a:cubicBezTo>
                  <a:lnTo>
                    <a:pt x="8288909" y="329692"/>
                  </a:lnTo>
                  <a:cubicBezTo>
                    <a:pt x="8288909" y="322707"/>
                    <a:pt x="8294624" y="316992"/>
                    <a:pt x="8301609" y="316992"/>
                  </a:cubicBezTo>
                  <a:lnTo>
                    <a:pt x="8462518" y="316992"/>
                  </a:lnTo>
                  <a:lnTo>
                    <a:pt x="8462518" y="329692"/>
                  </a:lnTo>
                  <a:lnTo>
                    <a:pt x="8453627" y="338709"/>
                  </a:lnTo>
                  <a:lnTo>
                    <a:pt x="8131810" y="22860"/>
                  </a:lnTo>
                  <a:lnTo>
                    <a:pt x="8140700" y="13843"/>
                  </a:lnTo>
                  <a:lnTo>
                    <a:pt x="8149590" y="22860"/>
                  </a:lnTo>
                  <a:lnTo>
                    <a:pt x="7827899" y="338709"/>
                  </a:lnTo>
                  <a:lnTo>
                    <a:pt x="7819009" y="329692"/>
                  </a:lnTo>
                  <a:lnTo>
                    <a:pt x="7819009" y="316992"/>
                  </a:lnTo>
                  <a:lnTo>
                    <a:pt x="7979918" y="316992"/>
                  </a:lnTo>
                  <a:cubicBezTo>
                    <a:pt x="7986903" y="316992"/>
                    <a:pt x="7992618" y="322707"/>
                    <a:pt x="7992618" y="329692"/>
                  </a:cubicBezTo>
                  <a:lnTo>
                    <a:pt x="7992618" y="456311"/>
                  </a:lnTo>
                  <a:cubicBezTo>
                    <a:pt x="7992618" y="463296"/>
                    <a:pt x="7986903" y="469011"/>
                    <a:pt x="7979918" y="469011"/>
                  </a:cubicBezTo>
                  <a:lnTo>
                    <a:pt x="12700" y="469011"/>
                  </a:lnTo>
                  <a:close/>
                </a:path>
              </a:pathLst>
            </a:custGeom>
            <a:solidFill>
              <a:srgbClr val="959595"/>
            </a:solidFill>
          </p:spPr>
          <p:txBody>
            <a:bodyPr/>
            <a:lstStyle/>
            <a:p>
              <a:endParaRPr lang="en-GB"/>
            </a:p>
          </p:txBody>
        </p:sp>
      </p:grpSp>
      <p:grpSp>
        <p:nvGrpSpPr>
          <p:cNvPr id="26" name="Group 26"/>
          <p:cNvGrpSpPr/>
          <p:nvPr/>
        </p:nvGrpSpPr>
        <p:grpSpPr>
          <a:xfrm>
            <a:off x="3834087" y="6333057"/>
            <a:ext cx="11415438" cy="634796"/>
            <a:chOff x="0" y="0"/>
            <a:chExt cx="15220584" cy="846394"/>
          </a:xfrm>
        </p:grpSpPr>
        <p:sp>
          <p:nvSpPr>
            <p:cNvPr id="27" name="Freeform 27"/>
            <p:cNvSpPr/>
            <p:nvPr/>
          </p:nvSpPr>
          <p:spPr>
            <a:xfrm>
              <a:off x="0" y="0"/>
              <a:ext cx="15220584" cy="846394"/>
            </a:xfrm>
            <a:custGeom>
              <a:avLst/>
              <a:gdLst/>
              <a:ahLst/>
              <a:cxnLst/>
              <a:rect l="l" t="t" r="r" b="b"/>
              <a:pathLst>
                <a:path w="15220584" h="846394">
                  <a:moveTo>
                    <a:pt x="0" y="0"/>
                  </a:moveTo>
                  <a:lnTo>
                    <a:pt x="15220584" y="0"/>
                  </a:lnTo>
                  <a:lnTo>
                    <a:pt x="15220584" y="846394"/>
                  </a:lnTo>
                  <a:lnTo>
                    <a:pt x="0" y="846394"/>
                  </a:lnTo>
                  <a:close/>
                </a:path>
              </a:pathLst>
            </a:custGeom>
            <a:solidFill>
              <a:srgbClr val="000000">
                <a:alpha val="0"/>
              </a:srgbClr>
            </a:solidFill>
          </p:spPr>
          <p:txBody>
            <a:bodyPr/>
            <a:lstStyle/>
            <a:p>
              <a:endParaRPr lang="en-GB"/>
            </a:p>
          </p:txBody>
        </p:sp>
        <p:sp>
          <p:nvSpPr>
            <p:cNvPr id="28" name="TextBox 28"/>
            <p:cNvSpPr txBox="1"/>
            <p:nvPr/>
          </p:nvSpPr>
          <p:spPr>
            <a:xfrm>
              <a:off x="0" y="38100"/>
              <a:ext cx="15220584" cy="808294"/>
            </a:xfrm>
            <a:prstGeom prst="rect">
              <a:avLst/>
            </a:prstGeom>
          </p:spPr>
          <p:txBody>
            <a:bodyPr lIns="0" tIns="0" rIns="0" bIns="0" rtlCol="0" anchor="ctr"/>
            <a:lstStyle/>
            <a:p>
              <a:pPr algn="ctr">
                <a:lnSpc>
                  <a:spcPts val="3240"/>
                </a:lnSpc>
              </a:pPr>
              <a:r>
                <a:rPr lang="en-US" sz="3000" b="1">
                  <a:solidFill>
                    <a:srgbClr val="000000"/>
                  </a:solidFill>
                  <a:latin typeface="Brandon Text 1 Bold"/>
                  <a:ea typeface="Brandon Text 1 Bold"/>
                  <a:cs typeface="Brandon Text 1 Bold"/>
                  <a:sym typeface="Brandon Text 1 Bold"/>
                </a:rPr>
                <a:t>University Information Session – June 2026</a:t>
              </a:r>
            </a:p>
          </p:txBody>
        </p:sp>
      </p:grpSp>
      <p:grpSp>
        <p:nvGrpSpPr>
          <p:cNvPr id="29" name="Group 29"/>
          <p:cNvGrpSpPr/>
          <p:nvPr/>
        </p:nvGrpSpPr>
        <p:grpSpPr>
          <a:xfrm rot="-10800000">
            <a:off x="3038475" y="5394663"/>
            <a:ext cx="12211050" cy="966686"/>
            <a:chOff x="0" y="0"/>
            <a:chExt cx="16281400" cy="1288914"/>
          </a:xfrm>
        </p:grpSpPr>
        <p:sp>
          <p:nvSpPr>
            <p:cNvPr id="30" name="Freeform 30"/>
            <p:cNvSpPr/>
            <p:nvPr/>
          </p:nvSpPr>
          <p:spPr>
            <a:xfrm>
              <a:off x="12700" y="12700"/>
              <a:ext cx="16256000" cy="1263523"/>
            </a:xfrm>
            <a:custGeom>
              <a:avLst/>
              <a:gdLst/>
              <a:ahLst/>
              <a:cxnLst/>
              <a:rect l="l" t="t" r="r" b="b"/>
              <a:pathLst>
                <a:path w="16256000" h="1263523">
                  <a:moveTo>
                    <a:pt x="0" y="442468"/>
                  </a:moveTo>
                  <a:lnTo>
                    <a:pt x="7967091" y="442468"/>
                  </a:lnTo>
                  <a:lnTo>
                    <a:pt x="7967091" y="315849"/>
                  </a:lnTo>
                  <a:lnTo>
                    <a:pt x="7806309" y="315849"/>
                  </a:lnTo>
                  <a:lnTo>
                    <a:pt x="8128000" y="0"/>
                  </a:lnTo>
                  <a:lnTo>
                    <a:pt x="8449691" y="315849"/>
                  </a:lnTo>
                  <a:lnTo>
                    <a:pt x="8288909" y="315849"/>
                  </a:lnTo>
                  <a:lnTo>
                    <a:pt x="8288909" y="442468"/>
                  </a:lnTo>
                  <a:lnTo>
                    <a:pt x="16256000" y="442468"/>
                  </a:lnTo>
                  <a:lnTo>
                    <a:pt x="16256000" y="1263523"/>
                  </a:lnTo>
                  <a:lnTo>
                    <a:pt x="0" y="1263523"/>
                  </a:lnTo>
                  <a:close/>
                </a:path>
              </a:pathLst>
            </a:custGeom>
            <a:solidFill>
              <a:srgbClr val="D6000D"/>
            </a:solidFill>
          </p:spPr>
          <p:txBody>
            <a:bodyPr/>
            <a:lstStyle/>
            <a:p>
              <a:endParaRPr lang="en-GB"/>
            </a:p>
          </p:txBody>
        </p:sp>
        <p:sp>
          <p:nvSpPr>
            <p:cNvPr id="31" name="Freeform 31"/>
            <p:cNvSpPr/>
            <p:nvPr/>
          </p:nvSpPr>
          <p:spPr>
            <a:xfrm>
              <a:off x="0" y="-1143"/>
              <a:ext cx="16281400" cy="1290066"/>
            </a:xfrm>
            <a:custGeom>
              <a:avLst/>
              <a:gdLst/>
              <a:ahLst/>
              <a:cxnLst/>
              <a:rect l="l" t="t" r="r" b="b"/>
              <a:pathLst>
                <a:path w="16281400" h="1290066">
                  <a:moveTo>
                    <a:pt x="12700" y="443611"/>
                  </a:moveTo>
                  <a:lnTo>
                    <a:pt x="7979791" y="443611"/>
                  </a:lnTo>
                  <a:lnTo>
                    <a:pt x="7979791" y="456311"/>
                  </a:lnTo>
                  <a:lnTo>
                    <a:pt x="7967091" y="456311"/>
                  </a:lnTo>
                  <a:lnTo>
                    <a:pt x="7967091" y="329692"/>
                  </a:lnTo>
                  <a:lnTo>
                    <a:pt x="7979791" y="329692"/>
                  </a:lnTo>
                  <a:lnTo>
                    <a:pt x="7979791" y="342392"/>
                  </a:lnTo>
                  <a:lnTo>
                    <a:pt x="7819009" y="342392"/>
                  </a:lnTo>
                  <a:cubicBezTo>
                    <a:pt x="7813802" y="342392"/>
                    <a:pt x="7809230" y="339217"/>
                    <a:pt x="7807198" y="334518"/>
                  </a:cubicBezTo>
                  <a:cubicBezTo>
                    <a:pt x="7805165" y="329819"/>
                    <a:pt x="7806436" y="324231"/>
                    <a:pt x="7810119" y="320675"/>
                  </a:cubicBezTo>
                  <a:lnTo>
                    <a:pt x="8131810" y="4826"/>
                  </a:lnTo>
                  <a:cubicBezTo>
                    <a:pt x="8136763" y="0"/>
                    <a:pt x="8144637" y="0"/>
                    <a:pt x="8149590" y="4826"/>
                  </a:cubicBezTo>
                  <a:lnTo>
                    <a:pt x="8471281" y="320675"/>
                  </a:lnTo>
                  <a:cubicBezTo>
                    <a:pt x="8474964" y="324231"/>
                    <a:pt x="8476107" y="329819"/>
                    <a:pt x="8474202" y="334518"/>
                  </a:cubicBezTo>
                  <a:cubicBezTo>
                    <a:pt x="8472297" y="339217"/>
                    <a:pt x="8467598" y="342392"/>
                    <a:pt x="8462391" y="342392"/>
                  </a:cubicBezTo>
                  <a:lnTo>
                    <a:pt x="8301609" y="342392"/>
                  </a:lnTo>
                  <a:lnTo>
                    <a:pt x="8301609" y="329692"/>
                  </a:lnTo>
                  <a:lnTo>
                    <a:pt x="8314309" y="329692"/>
                  </a:lnTo>
                  <a:lnTo>
                    <a:pt x="8314309" y="456311"/>
                  </a:lnTo>
                  <a:lnTo>
                    <a:pt x="8301609" y="456311"/>
                  </a:lnTo>
                  <a:lnTo>
                    <a:pt x="8301609" y="443611"/>
                  </a:lnTo>
                  <a:lnTo>
                    <a:pt x="16268700" y="443611"/>
                  </a:lnTo>
                  <a:cubicBezTo>
                    <a:pt x="16275686" y="443611"/>
                    <a:pt x="16281400" y="449326"/>
                    <a:pt x="16281400" y="456311"/>
                  </a:cubicBezTo>
                  <a:lnTo>
                    <a:pt x="16281400" y="1277366"/>
                  </a:lnTo>
                  <a:cubicBezTo>
                    <a:pt x="16281400" y="1284351"/>
                    <a:pt x="16275686" y="1290066"/>
                    <a:pt x="16268700" y="1290066"/>
                  </a:cubicBezTo>
                  <a:lnTo>
                    <a:pt x="12700" y="1290066"/>
                  </a:lnTo>
                  <a:cubicBezTo>
                    <a:pt x="5715" y="1290066"/>
                    <a:pt x="0" y="1284351"/>
                    <a:pt x="0" y="1277366"/>
                  </a:cubicBezTo>
                  <a:lnTo>
                    <a:pt x="0" y="456311"/>
                  </a:lnTo>
                  <a:cubicBezTo>
                    <a:pt x="0" y="449326"/>
                    <a:pt x="5715" y="443611"/>
                    <a:pt x="12700" y="443611"/>
                  </a:cubicBezTo>
                  <a:moveTo>
                    <a:pt x="12700" y="469011"/>
                  </a:moveTo>
                  <a:lnTo>
                    <a:pt x="12700" y="456311"/>
                  </a:lnTo>
                  <a:lnTo>
                    <a:pt x="25400" y="456311"/>
                  </a:lnTo>
                  <a:lnTo>
                    <a:pt x="25400" y="1277366"/>
                  </a:lnTo>
                  <a:lnTo>
                    <a:pt x="12700" y="1277366"/>
                  </a:lnTo>
                  <a:lnTo>
                    <a:pt x="12700" y="1264666"/>
                  </a:lnTo>
                  <a:lnTo>
                    <a:pt x="16268700" y="1264666"/>
                  </a:lnTo>
                  <a:lnTo>
                    <a:pt x="16268700" y="1277366"/>
                  </a:lnTo>
                  <a:lnTo>
                    <a:pt x="16256000" y="1277366"/>
                  </a:lnTo>
                  <a:lnTo>
                    <a:pt x="16256000" y="456311"/>
                  </a:lnTo>
                  <a:lnTo>
                    <a:pt x="16268700" y="456311"/>
                  </a:lnTo>
                  <a:lnTo>
                    <a:pt x="16268700" y="469011"/>
                  </a:lnTo>
                  <a:lnTo>
                    <a:pt x="8301609" y="469011"/>
                  </a:lnTo>
                  <a:cubicBezTo>
                    <a:pt x="8294624" y="469011"/>
                    <a:pt x="8288909" y="463296"/>
                    <a:pt x="8288909" y="456311"/>
                  </a:cubicBezTo>
                  <a:lnTo>
                    <a:pt x="8288909" y="329692"/>
                  </a:lnTo>
                  <a:cubicBezTo>
                    <a:pt x="8288909" y="322707"/>
                    <a:pt x="8294624" y="316992"/>
                    <a:pt x="8301609" y="316992"/>
                  </a:cubicBezTo>
                  <a:lnTo>
                    <a:pt x="8462518" y="316992"/>
                  </a:lnTo>
                  <a:lnTo>
                    <a:pt x="8462518" y="329692"/>
                  </a:lnTo>
                  <a:lnTo>
                    <a:pt x="8453627" y="338709"/>
                  </a:lnTo>
                  <a:lnTo>
                    <a:pt x="8131810" y="22860"/>
                  </a:lnTo>
                  <a:lnTo>
                    <a:pt x="8140700" y="13843"/>
                  </a:lnTo>
                  <a:lnTo>
                    <a:pt x="8149590" y="22860"/>
                  </a:lnTo>
                  <a:lnTo>
                    <a:pt x="7827899" y="338709"/>
                  </a:lnTo>
                  <a:lnTo>
                    <a:pt x="7819009" y="329692"/>
                  </a:lnTo>
                  <a:lnTo>
                    <a:pt x="7819009" y="316992"/>
                  </a:lnTo>
                  <a:lnTo>
                    <a:pt x="7979918" y="316992"/>
                  </a:lnTo>
                  <a:cubicBezTo>
                    <a:pt x="7986903" y="316992"/>
                    <a:pt x="7992618" y="322707"/>
                    <a:pt x="7992618" y="329692"/>
                  </a:cubicBezTo>
                  <a:lnTo>
                    <a:pt x="7992618" y="456311"/>
                  </a:lnTo>
                  <a:cubicBezTo>
                    <a:pt x="7992618" y="463296"/>
                    <a:pt x="7986903" y="469011"/>
                    <a:pt x="7979918" y="469011"/>
                  </a:cubicBezTo>
                  <a:lnTo>
                    <a:pt x="12700" y="469011"/>
                  </a:lnTo>
                  <a:close/>
                </a:path>
              </a:pathLst>
            </a:custGeom>
            <a:solidFill>
              <a:srgbClr val="959595"/>
            </a:solidFill>
          </p:spPr>
          <p:txBody>
            <a:bodyPr/>
            <a:lstStyle/>
            <a:p>
              <a:endParaRPr lang="en-GB"/>
            </a:p>
          </p:txBody>
        </p:sp>
      </p:grpSp>
      <p:grpSp>
        <p:nvGrpSpPr>
          <p:cNvPr id="32" name="Group 32"/>
          <p:cNvGrpSpPr/>
          <p:nvPr/>
        </p:nvGrpSpPr>
        <p:grpSpPr>
          <a:xfrm>
            <a:off x="3689430" y="5394663"/>
            <a:ext cx="11560095" cy="634796"/>
            <a:chOff x="0" y="0"/>
            <a:chExt cx="15413460" cy="846394"/>
          </a:xfrm>
        </p:grpSpPr>
        <p:sp>
          <p:nvSpPr>
            <p:cNvPr id="33" name="Freeform 33"/>
            <p:cNvSpPr/>
            <p:nvPr/>
          </p:nvSpPr>
          <p:spPr>
            <a:xfrm>
              <a:off x="0" y="0"/>
              <a:ext cx="15413459" cy="846394"/>
            </a:xfrm>
            <a:custGeom>
              <a:avLst/>
              <a:gdLst/>
              <a:ahLst/>
              <a:cxnLst/>
              <a:rect l="l" t="t" r="r" b="b"/>
              <a:pathLst>
                <a:path w="15413459" h="846394">
                  <a:moveTo>
                    <a:pt x="0" y="0"/>
                  </a:moveTo>
                  <a:lnTo>
                    <a:pt x="15413459" y="0"/>
                  </a:lnTo>
                  <a:lnTo>
                    <a:pt x="15413459" y="846394"/>
                  </a:lnTo>
                  <a:lnTo>
                    <a:pt x="0" y="846394"/>
                  </a:lnTo>
                  <a:close/>
                </a:path>
              </a:pathLst>
            </a:custGeom>
            <a:solidFill>
              <a:srgbClr val="000000">
                <a:alpha val="0"/>
              </a:srgbClr>
            </a:solidFill>
          </p:spPr>
          <p:txBody>
            <a:bodyPr/>
            <a:lstStyle/>
            <a:p>
              <a:endParaRPr lang="en-GB"/>
            </a:p>
          </p:txBody>
        </p:sp>
        <p:sp>
          <p:nvSpPr>
            <p:cNvPr id="34" name="TextBox 34"/>
            <p:cNvSpPr txBox="1"/>
            <p:nvPr/>
          </p:nvSpPr>
          <p:spPr>
            <a:xfrm>
              <a:off x="0" y="38100"/>
              <a:ext cx="15413460" cy="808294"/>
            </a:xfrm>
            <a:prstGeom prst="rect">
              <a:avLst/>
            </a:prstGeom>
          </p:spPr>
          <p:txBody>
            <a:bodyPr lIns="0" tIns="0" rIns="0" bIns="0" rtlCol="0" anchor="ctr"/>
            <a:lstStyle/>
            <a:p>
              <a:pPr algn="ctr">
                <a:lnSpc>
                  <a:spcPts val="3240"/>
                </a:lnSpc>
              </a:pPr>
              <a:r>
                <a:rPr lang="en-US" sz="3000" b="1">
                  <a:solidFill>
                    <a:srgbClr val="FFFFFF"/>
                  </a:solidFill>
                  <a:latin typeface="Brandon Text 1 Bold"/>
                  <a:ea typeface="Brandon Text 1 Bold"/>
                  <a:cs typeface="Brandon Text 1 Bold"/>
                  <a:sym typeface="Brandon Text 1 Bold"/>
                </a:rPr>
                <a:t>Subject Specific Session – April 2026</a:t>
              </a:r>
            </a:p>
          </p:txBody>
        </p:sp>
      </p:grpSp>
      <p:grpSp>
        <p:nvGrpSpPr>
          <p:cNvPr id="35" name="Group 35"/>
          <p:cNvGrpSpPr/>
          <p:nvPr/>
        </p:nvGrpSpPr>
        <p:grpSpPr>
          <a:xfrm rot="-10800000">
            <a:off x="3038475" y="4456269"/>
            <a:ext cx="12211050" cy="966686"/>
            <a:chOff x="0" y="0"/>
            <a:chExt cx="16281400" cy="1288914"/>
          </a:xfrm>
        </p:grpSpPr>
        <p:sp>
          <p:nvSpPr>
            <p:cNvPr id="36" name="Freeform 36"/>
            <p:cNvSpPr/>
            <p:nvPr/>
          </p:nvSpPr>
          <p:spPr>
            <a:xfrm>
              <a:off x="12700" y="12700"/>
              <a:ext cx="16256000" cy="1263523"/>
            </a:xfrm>
            <a:custGeom>
              <a:avLst/>
              <a:gdLst/>
              <a:ahLst/>
              <a:cxnLst/>
              <a:rect l="l" t="t" r="r" b="b"/>
              <a:pathLst>
                <a:path w="16256000" h="1263523">
                  <a:moveTo>
                    <a:pt x="0" y="442468"/>
                  </a:moveTo>
                  <a:lnTo>
                    <a:pt x="7967091" y="442468"/>
                  </a:lnTo>
                  <a:lnTo>
                    <a:pt x="7967091" y="315849"/>
                  </a:lnTo>
                  <a:lnTo>
                    <a:pt x="7806309" y="315849"/>
                  </a:lnTo>
                  <a:lnTo>
                    <a:pt x="8128000" y="0"/>
                  </a:lnTo>
                  <a:lnTo>
                    <a:pt x="8449691" y="315849"/>
                  </a:lnTo>
                  <a:lnTo>
                    <a:pt x="8288909" y="315849"/>
                  </a:lnTo>
                  <a:lnTo>
                    <a:pt x="8288909" y="442468"/>
                  </a:lnTo>
                  <a:lnTo>
                    <a:pt x="16256000" y="442468"/>
                  </a:lnTo>
                  <a:lnTo>
                    <a:pt x="16256000" y="1263523"/>
                  </a:lnTo>
                  <a:lnTo>
                    <a:pt x="0" y="1263523"/>
                  </a:lnTo>
                  <a:close/>
                </a:path>
              </a:pathLst>
            </a:custGeom>
            <a:solidFill>
              <a:srgbClr val="FFFFFF"/>
            </a:solidFill>
          </p:spPr>
          <p:txBody>
            <a:bodyPr/>
            <a:lstStyle/>
            <a:p>
              <a:endParaRPr lang="en-GB"/>
            </a:p>
          </p:txBody>
        </p:sp>
        <p:sp>
          <p:nvSpPr>
            <p:cNvPr id="37" name="Freeform 37"/>
            <p:cNvSpPr/>
            <p:nvPr/>
          </p:nvSpPr>
          <p:spPr>
            <a:xfrm>
              <a:off x="0" y="-1143"/>
              <a:ext cx="16281400" cy="1290066"/>
            </a:xfrm>
            <a:custGeom>
              <a:avLst/>
              <a:gdLst/>
              <a:ahLst/>
              <a:cxnLst/>
              <a:rect l="l" t="t" r="r" b="b"/>
              <a:pathLst>
                <a:path w="16281400" h="1290066">
                  <a:moveTo>
                    <a:pt x="12700" y="443611"/>
                  </a:moveTo>
                  <a:lnTo>
                    <a:pt x="7979791" y="443611"/>
                  </a:lnTo>
                  <a:lnTo>
                    <a:pt x="7979791" y="456311"/>
                  </a:lnTo>
                  <a:lnTo>
                    <a:pt x="7967091" y="456311"/>
                  </a:lnTo>
                  <a:lnTo>
                    <a:pt x="7967091" y="329692"/>
                  </a:lnTo>
                  <a:lnTo>
                    <a:pt x="7979791" y="329692"/>
                  </a:lnTo>
                  <a:lnTo>
                    <a:pt x="7979791" y="342392"/>
                  </a:lnTo>
                  <a:lnTo>
                    <a:pt x="7819009" y="342392"/>
                  </a:lnTo>
                  <a:cubicBezTo>
                    <a:pt x="7813802" y="342392"/>
                    <a:pt x="7809230" y="339217"/>
                    <a:pt x="7807198" y="334518"/>
                  </a:cubicBezTo>
                  <a:cubicBezTo>
                    <a:pt x="7805165" y="329819"/>
                    <a:pt x="7806436" y="324231"/>
                    <a:pt x="7810119" y="320675"/>
                  </a:cubicBezTo>
                  <a:lnTo>
                    <a:pt x="8131810" y="4826"/>
                  </a:lnTo>
                  <a:cubicBezTo>
                    <a:pt x="8136763" y="0"/>
                    <a:pt x="8144637" y="0"/>
                    <a:pt x="8149590" y="4826"/>
                  </a:cubicBezTo>
                  <a:lnTo>
                    <a:pt x="8471281" y="320675"/>
                  </a:lnTo>
                  <a:cubicBezTo>
                    <a:pt x="8474964" y="324231"/>
                    <a:pt x="8476107" y="329819"/>
                    <a:pt x="8474202" y="334518"/>
                  </a:cubicBezTo>
                  <a:cubicBezTo>
                    <a:pt x="8472297" y="339217"/>
                    <a:pt x="8467598" y="342392"/>
                    <a:pt x="8462391" y="342392"/>
                  </a:cubicBezTo>
                  <a:lnTo>
                    <a:pt x="8301609" y="342392"/>
                  </a:lnTo>
                  <a:lnTo>
                    <a:pt x="8301609" y="329692"/>
                  </a:lnTo>
                  <a:lnTo>
                    <a:pt x="8314309" y="329692"/>
                  </a:lnTo>
                  <a:lnTo>
                    <a:pt x="8314309" y="456311"/>
                  </a:lnTo>
                  <a:lnTo>
                    <a:pt x="8301609" y="456311"/>
                  </a:lnTo>
                  <a:lnTo>
                    <a:pt x="8301609" y="443611"/>
                  </a:lnTo>
                  <a:lnTo>
                    <a:pt x="16268700" y="443611"/>
                  </a:lnTo>
                  <a:cubicBezTo>
                    <a:pt x="16275686" y="443611"/>
                    <a:pt x="16281400" y="449326"/>
                    <a:pt x="16281400" y="456311"/>
                  </a:cubicBezTo>
                  <a:lnTo>
                    <a:pt x="16281400" y="1277366"/>
                  </a:lnTo>
                  <a:cubicBezTo>
                    <a:pt x="16281400" y="1284351"/>
                    <a:pt x="16275686" y="1290066"/>
                    <a:pt x="16268700" y="1290066"/>
                  </a:cubicBezTo>
                  <a:lnTo>
                    <a:pt x="12700" y="1290066"/>
                  </a:lnTo>
                  <a:cubicBezTo>
                    <a:pt x="5715" y="1290066"/>
                    <a:pt x="0" y="1284351"/>
                    <a:pt x="0" y="1277366"/>
                  </a:cubicBezTo>
                  <a:lnTo>
                    <a:pt x="0" y="456311"/>
                  </a:lnTo>
                  <a:cubicBezTo>
                    <a:pt x="0" y="449326"/>
                    <a:pt x="5715" y="443611"/>
                    <a:pt x="12700" y="443611"/>
                  </a:cubicBezTo>
                  <a:moveTo>
                    <a:pt x="12700" y="469011"/>
                  </a:moveTo>
                  <a:lnTo>
                    <a:pt x="12700" y="456311"/>
                  </a:lnTo>
                  <a:lnTo>
                    <a:pt x="25400" y="456311"/>
                  </a:lnTo>
                  <a:lnTo>
                    <a:pt x="25400" y="1277366"/>
                  </a:lnTo>
                  <a:lnTo>
                    <a:pt x="12700" y="1277366"/>
                  </a:lnTo>
                  <a:lnTo>
                    <a:pt x="12700" y="1264666"/>
                  </a:lnTo>
                  <a:lnTo>
                    <a:pt x="16268700" y="1264666"/>
                  </a:lnTo>
                  <a:lnTo>
                    <a:pt x="16268700" y="1277366"/>
                  </a:lnTo>
                  <a:lnTo>
                    <a:pt x="16256000" y="1277366"/>
                  </a:lnTo>
                  <a:lnTo>
                    <a:pt x="16256000" y="456311"/>
                  </a:lnTo>
                  <a:lnTo>
                    <a:pt x="16268700" y="456311"/>
                  </a:lnTo>
                  <a:lnTo>
                    <a:pt x="16268700" y="469011"/>
                  </a:lnTo>
                  <a:lnTo>
                    <a:pt x="8301609" y="469011"/>
                  </a:lnTo>
                  <a:cubicBezTo>
                    <a:pt x="8294624" y="469011"/>
                    <a:pt x="8288909" y="463296"/>
                    <a:pt x="8288909" y="456311"/>
                  </a:cubicBezTo>
                  <a:lnTo>
                    <a:pt x="8288909" y="329692"/>
                  </a:lnTo>
                  <a:cubicBezTo>
                    <a:pt x="8288909" y="322707"/>
                    <a:pt x="8294624" y="316992"/>
                    <a:pt x="8301609" y="316992"/>
                  </a:cubicBezTo>
                  <a:lnTo>
                    <a:pt x="8462518" y="316992"/>
                  </a:lnTo>
                  <a:lnTo>
                    <a:pt x="8462518" y="329692"/>
                  </a:lnTo>
                  <a:lnTo>
                    <a:pt x="8453627" y="338709"/>
                  </a:lnTo>
                  <a:lnTo>
                    <a:pt x="8131810" y="22860"/>
                  </a:lnTo>
                  <a:lnTo>
                    <a:pt x="8140700" y="13843"/>
                  </a:lnTo>
                  <a:lnTo>
                    <a:pt x="8149590" y="22860"/>
                  </a:lnTo>
                  <a:lnTo>
                    <a:pt x="7827899" y="338709"/>
                  </a:lnTo>
                  <a:lnTo>
                    <a:pt x="7819009" y="329692"/>
                  </a:lnTo>
                  <a:lnTo>
                    <a:pt x="7819009" y="316992"/>
                  </a:lnTo>
                  <a:lnTo>
                    <a:pt x="7979918" y="316992"/>
                  </a:lnTo>
                  <a:cubicBezTo>
                    <a:pt x="7986903" y="316992"/>
                    <a:pt x="7992618" y="322707"/>
                    <a:pt x="7992618" y="329692"/>
                  </a:cubicBezTo>
                  <a:lnTo>
                    <a:pt x="7992618" y="456311"/>
                  </a:lnTo>
                  <a:cubicBezTo>
                    <a:pt x="7992618" y="463296"/>
                    <a:pt x="7986903" y="469011"/>
                    <a:pt x="7979918" y="469011"/>
                  </a:cubicBezTo>
                  <a:lnTo>
                    <a:pt x="12700" y="469011"/>
                  </a:lnTo>
                  <a:close/>
                </a:path>
              </a:pathLst>
            </a:custGeom>
            <a:solidFill>
              <a:srgbClr val="959595"/>
            </a:solidFill>
          </p:spPr>
          <p:txBody>
            <a:bodyPr/>
            <a:lstStyle/>
            <a:p>
              <a:endParaRPr lang="en-GB"/>
            </a:p>
          </p:txBody>
        </p:sp>
      </p:grpSp>
      <p:grpSp>
        <p:nvGrpSpPr>
          <p:cNvPr id="38" name="Group 38"/>
          <p:cNvGrpSpPr/>
          <p:nvPr/>
        </p:nvGrpSpPr>
        <p:grpSpPr>
          <a:xfrm>
            <a:off x="3834087" y="4456269"/>
            <a:ext cx="11415438" cy="634795"/>
            <a:chOff x="0" y="0"/>
            <a:chExt cx="15220584" cy="846394"/>
          </a:xfrm>
        </p:grpSpPr>
        <p:sp>
          <p:nvSpPr>
            <p:cNvPr id="39" name="Freeform 39"/>
            <p:cNvSpPr/>
            <p:nvPr/>
          </p:nvSpPr>
          <p:spPr>
            <a:xfrm>
              <a:off x="0" y="0"/>
              <a:ext cx="15220584" cy="846394"/>
            </a:xfrm>
            <a:custGeom>
              <a:avLst/>
              <a:gdLst/>
              <a:ahLst/>
              <a:cxnLst/>
              <a:rect l="l" t="t" r="r" b="b"/>
              <a:pathLst>
                <a:path w="15220584" h="846394">
                  <a:moveTo>
                    <a:pt x="0" y="0"/>
                  </a:moveTo>
                  <a:lnTo>
                    <a:pt x="15220584" y="0"/>
                  </a:lnTo>
                  <a:lnTo>
                    <a:pt x="15220584" y="846394"/>
                  </a:lnTo>
                  <a:lnTo>
                    <a:pt x="0" y="846394"/>
                  </a:lnTo>
                  <a:close/>
                </a:path>
              </a:pathLst>
            </a:custGeom>
            <a:solidFill>
              <a:srgbClr val="000000">
                <a:alpha val="0"/>
              </a:srgbClr>
            </a:solidFill>
          </p:spPr>
          <p:txBody>
            <a:bodyPr/>
            <a:lstStyle/>
            <a:p>
              <a:endParaRPr lang="en-GB"/>
            </a:p>
          </p:txBody>
        </p:sp>
        <p:sp>
          <p:nvSpPr>
            <p:cNvPr id="40" name="TextBox 40"/>
            <p:cNvSpPr txBox="1"/>
            <p:nvPr/>
          </p:nvSpPr>
          <p:spPr>
            <a:xfrm>
              <a:off x="0" y="38100"/>
              <a:ext cx="15220584" cy="808294"/>
            </a:xfrm>
            <a:prstGeom prst="rect">
              <a:avLst/>
            </a:prstGeom>
          </p:spPr>
          <p:txBody>
            <a:bodyPr lIns="0" tIns="0" rIns="0" bIns="0" rtlCol="0" anchor="ctr"/>
            <a:lstStyle/>
            <a:p>
              <a:pPr algn="ctr">
                <a:lnSpc>
                  <a:spcPts val="3240"/>
                </a:lnSpc>
              </a:pPr>
              <a:r>
                <a:rPr lang="en-US" sz="3000" b="1">
                  <a:solidFill>
                    <a:srgbClr val="000000"/>
                  </a:solidFill>
                  <a:latin typeface="Brandon Text 1 Bold"/>
                  <a:ea typeface="Brandon Text 1 Bold"/>
                  <a:cs typeface="Brandon Text 1 Bold"/>
                  <a:sym typeface="Brandon Text 1 Bold"/>
                </a:rPr>
                <a:t>Academic Skills Session – March 2026</a:t>
              </a:r>
            </a:p>
          </p:txBody>
        </p:sp>
      </p:grpSp>
      <p:grpSp>
        <p:nvGrpSpPr>
          <p:cNvPr id="41" name="Group 41"/>
          <p:cNvGrpSpPr/>
          <p:nvPr/>
        </p:nvGrpSpPr>
        <p:grpSpPr>
          <a:xfrm rot="-10800000">
            <a:off x="3038475" y="3536410"/>
            <a:ext cx="12211050" cy="966686"/>
            <a:chOff x="0" y="0"/>
            <a:chExt cx="16281400" cy="1288914"/>
          </a:xfrm>
        </p:grpSpPr>
        <p:sp>
          <p:nvSpPr>
            <p:cNvPr id="42" name="Freeform 42"/>
            <p:cNvSpPr/>
            <p:nvPr/>
          </p:nvSpPr>
          <p:spPr>
            <a:xfrm>
              <a:off x="12700" y="12700"/>
              <a:ext cx="16256000" cy="1263523"/>
            </a:xfrm>
            <a:custGeom>
              <a:avLst/>
              <a:gdLst/>
              <a:ahLst/>
              <a:cxnLst/>
              <a:rect l="l" t="t" r="r" b="b"/>
              <a:pathLst>
                <a:path w="16256000" h="1263523">
                  <a:moveTo>
                    <a:pt x="0" y="442468"/>
                  </a:moveTo>
                  <a:lnTo>
                    <a:pt x="7967091" y="442468"/>
                  </a:lnTo>
                  <a:lnTo>
                    <a:pt x="7967091" y="315849"/>
                  </a:lnTo>
                  <a:lnTo>
                    <a:pt x="7806309" y="315849"/>
                  </a:lnTo>
                  <a:lnTo>
                    <a:pt x="8128000" y="0"/>
                  </a:lnTo>
                  <a:lnTo>
                    <a:pt x="8449691" y="315849"/>
                  </a:lnTo>
                  <a:lnTo>
                    <a:pt x="8288909" y="315849"/>
                  </a:lnTo>
                  <a:lnTo>
                    <a:pt x="8288909" y="442468"/>
                  </a:lnTo>
                  <a:lnTo>
                    <a:pt x="16256000" y="442468"/>
                  </a:lnTo>
                  <a:lnTo>
                    <a:pt x="16256000" y="1263523"/>
                  </a:lnTo>
                  <a:lnTo>
                    <a:pt x="0" y="1263523"/>
                  </a:lnTo>
                  <a:close/>
                </a:path>
              </a:pathLst>
            </a:custGeom>
            <a:solidFill>
              <a:srgbClr val="D6000D"/>
            </a:solidFill>
          </p:spPr>
          <p:txBody>
            <a:bodyPr/>
            <a:lstStyle/>
            <a:p>
              <a:endParaRPr lang="en-GB"/>
            </a:p>
          </p:txBody>
        </p:sp>
        <p:sp>
          <p:nvSpPr>
            <p:cNvPr id="43" name="Freeform 43"/>
            <p:cNvSpPr/>
            <p:nvPr/>
          </p:nvSpPr>
          <p:spPr>
            <a:xfrm>
              <a:off x="0" y="-1143"/>
              <a:ext cx="16281400" cy="1290066"/>
            </a:xfrm>
            <a:custGeom>
              <a:avLst/>
              <a:gdLst/>
              <a:ahLst/>
              <a:cxnLst/>
              <a:rect l="l" t="t" r="r" b="b"/>
              <a:pathLst>
                <a:path w="16281400" h="1290066">
                  <a:moveTo>
                    <a:pt x="12700" y="443611"/>
                  </a:moveTo>
                  <a:lnTo>
                    <a:pt x="7979791" y="443611"/>
                  </a:lnTo>
                  <a:lnTo>
                    <a:pt x="7979791" y="456311"/>
                  </a:lnTo>
                  <a:lnTo>
                    <a:pt x="7967091" y="456311"/>
                  </a:lnTo>
                  <a:lnTo>
                    <a:pt x="7967091" y="329692"/>
                  </a:lnTo>
                  <a:lnTo>
                    <a:pt x="7979791" y="329692"/>
                  </a:lnTo>
                  <a:lnTo>
                    <a:pt x="7979791" y="342392"/>
                  </a:lnTo>
                  <a:lnTo>
                    <a:pt x="7819009" y="342392"/>
                  </a:lnTo>
                  <a:cubicBezTo>
                    <a:pt x="7813802" y="342392"/>
                    <a:pt x="7809230" y="339217"/>
                    <a:pt x="7807198" y="334518"/>
                  </a:cubicBezTo>
                  <a:cubicBezTo>
                    <a:pt x="7805165" y="329819"/>
                    <a:pt x="7806436" y="324231"/>
                    <a:pt x="7810119" y="320675"/>
                  </a:cubicBezTo>
                  <a:lnTo>
                    <a:pt x="8131810" y="4826"/>
                  </a:lnTo>
                  <a:cubicBezTo>
                    <a:pt x="8136763" y="0"/>
                    <a:pt x="8144637" y="0"/>
                    <a:pt x="8149590" y="4826"/>
                  </a:cubicBezTo>
                  <a:lnTo>
                    <a:pt x="8471281" y="320675"/>
                  </a:lnTo>
                  <a:cubicBezTo>
                    <a:pt x="8474964" y="324231"/>
                    <a:pt x="8476107" y="329819"/>
                    <a:pt x="8474202" y="334518"/>
                  </a:cubicBezTo>
                  <a:cubicBezTo>
                    <a:pt x="8472297" y="339217"/>
                    <a:pt x="8467598" y="342392"/>
                    <a:pt x="8462391" y="342392"/>
                  </a:cubicBezTo>
                  <a:lnTo>
                    <a:pt x="8301609" y="342392"/>
                  </a:lnTo>
                  <a:lnTo>
                    <a:pt x="8301609" y="329692"/>
                  </a:lnTo>
                  <a:lnTo>
                    <a:pt x="8314309" y="329692"/>
                  </a:lnTo>
                  <a:lnTo>
                    <a:pt x="8314309" y="456311"/>
                  </a:lnTo>
                  <a:lnTo>
                    <a:pt x="8301609" y="456311"/>
                  </a:lnTo>
                  <a:lnTo>
                    <a:pt x="8301609" y="443611"/>
                  </a:lnTo>
                  <a:lnTo>
                    <a:pt x="16268700" y="443611"/>
                  </a:lnTo>
                  <a:cubicBezTo>
                    <a:pt x="16275686" y="443611"/>
                    <a:pt x="16281400" y="449326"/>
                    <a:pt x="16281400" y="456311"/>
                  </a:cubicBezTo>
                  <a:lnTo>
                    <a:pt x="16281400" y="1277366"/>
                  </a:lnTo>
                  <a:cubicBezTo>
                    <a:pt x="16281400" y="1284351"/>
                    <a:pt x="16275686" y="1290066"/>
                    <a:pt x="16268700" y="1290066"/>
                  </a:cubicBezTo>
                  <a:lnTo>
                    <a:pt x="12700" y="1290066"/>
                  </a:lnTo>
                  <a:cubicBezTo>
                    <a:pt x="5715" y="1290066"/>
                    <a:pt x="0" y="1284351"/>
                    <a:pt x="0" y="1277366"/>
                  </a:cubicBezTo>
                  <a:lnTo>
                    <a:pt x="0" y="456311"/>
                  </a:lnTo>
                  <a:cubicBezTo>
                    <a:pt x="0" y="449326"/>
                    <a:pt x="5715" y="443611"/>
                    <a:pt x="12700" y="443611"/>
                  </a:cubicBezTo>
                  <a:moveTo>
                    <a:pt x="12700" y="469011"/>
                  </a:moveTo>
                  <a:lnTo>
                    <a:pt x="12700" y="456311"/>
                  </a:lnTo>
                  <a:lnTo>
                    <a:pt x="25400" y="456311"/>
                  </a:lnTo>
                  <a:lnTo>
                    <a:pt x="25400" y="1277366"/>
                  </a:lnTo>
                  <a:lnTo>
                    <a:pt x="12700" y="1277366"/>
                  </a:lnTo>
                  <a:lnTo>
                    <a:pt x="12700" y="1264666"/>
                  </a:lnTo>
                  <a:lnTo>
                    <a:pt x="16268700" y="1264666"/>
                  </a:lnTo>
                  <a:lnTo>
                    <a:pt x="16268700" y="1277366"/>
                  </a:lnTo>
                  <a:lnTo>
                    <a:pt x="16256000" y="1277366"/>
                  </a:lnTo>
                  <a:lnTo>
                    <a:pt x="16256000" y="456311"/>
                  </a:lnTo>
                  <a:lnTo>
                    <a:pt x="16268700" y="456311"/>
                  </a:lnTo>
                  <a:lnTo>
                    <a:pt x="16268700" y="469011"/>
                  </a:lnTo>
                  <a:lnTo>
                    <a:pt x="8301609" y="469011"/>
                  </a:lnTo>
                  <a:cubicBezTo>
                    <a:pt x="8294624" y="469011"/>
                    <a:pt x="8288909" y="463296"/>
                    <a:pt x="8288909" y="456311"/>
                  </a:cubicBezTo>
                  <a:lnTo>
                    <a:pt x="8288909" y="329692"/>
                  </a:lnTo>
                  <a:cubicBezTo>
                    <a:pt x="8288909" y="322707"/>
                    <a:pt x="8294624" y="316992"/>
                    <a:pt x="8301609" y="316992"/>
                  </a:cubicBezTo>
                  <a:lnTo>
                    <a:pt x="8462518" y="316992"/>
                  </a:lnTo>
                  <a:lnTo>
                    <a:pt x="8462518" y="329692"/>
                  </a:lnTo>
                  <a:lnTo>
                    <a:pt x="8453627" y="338709"/>
                  </a:lnTo>
                  <a:lnTo>
                    <a:pt x="8131810" y="22860"/>
                  </a:lnTo>
                  <a:lnTo>
                    <a:pt x="8140700" y="13843"/>
                  </a:lnTo>
                  <a:lnTo>
                    <a:pt x="8149590" y="22860"/>
                  </a:lnTo>
                  <a:lnTo>
                    <a:pt x="7827899" y="338709"/>
                  </a:lnTo>
                  <a:lnTo>
                    <a:pt x="7819009" y="329692"/>
                  </a:lnTo>
                  <a:lnTo>
                    <a:pt x="7819009" y="316992"/>
                  </a:lnTo>
                  <a:lnTo>
                    <a:pt x="7979918" y="316992"/>
                  </a:lnTo>
                  <a:cubicBezTo>
                    <a:pt x="7986903" y="316992"/>
                    <a:pt x="7992618" y="322707"/>
                    <a:pt x="7992618" y="329692"/>
                  </a:cubicBezTo>
                  <a:lnTo>
                    <a:pt x="7992618" y="456311"/>
                  </a:lnTo>
                  <a:cubicBezTo>
                    <a:pt x="7992618" y="463296"/>
                    <a:pt x="7986903" y="469011"/>
                    <a:pt x="7979918" y="469011"/>
                  </a:cubicBezTo>
                  <a:lnTo>
                    <a:pt x="12700" y="469011"/>
                  </a:lnTo>
                  <a:close/>
                </a:path>
              </a:pathLst>
            </a:custGeom>
            <a:solidFill>
              <a:srgbClr val="959595"/>
            </a:solidFill>
          </p:spPr>
          <p:txBody>
            <a:bodyPr/>
            <a:lstStyle/>
            <a:p>
              <a:endParaRPr lang="en-GB"/>
            </a:p>
          </p:txBody>
        </p:sp>
      </p:grpSp>
      <p:grpSp>
        <p:nvGrpSpPr>
          <p:cNvPr id="44" name="Group 44"/>
          <p:cNvGrpSpPr/>
          <p:nvPr/>
        </p:nvGrpSpPr>
        <p:grpSpPr>
          <a:xfrm>
            <a:off x="3689430" y="3536410"/>
            <a:ext cx="11560095" cy="634795"/>
            <a:chOff x="0" y="0"/>
            <a:chExt cx="15413460" cy="846394"/>
          </a:xfrm>
        </p:grpSpPr>
        <p:sp>
          <p:nvSpPr>
            <p:cNvPr id="45" name="Freeform 45"/>
            <p:cNvSpPr/>
            <p:nvPr/>
          </p:nvSpPr>
          <p:spPr>
            <a:xfrm>
              <a:off x="0" y="0"/>
              <a:ext cx="15413459" cy="846394"/>
            </a:xfrm>
            <a:custGeom>
              <a:avLst/>
              <a:gdLst/>
              <a:ahLst/>
              <a:cxnLst/>
              <a:rect l="l" t="t" r="r" b="b"/>
              <a:pathLst>
                <a:path w="15413459" h="846394">
                  <a:moveTo>
                    <a:pt x="0" y="0"/>
                  </a:moveTo>
                  <a:lnTo>
                    <a:pt x="15413459" y="0"/>
                  </a:lnTo>
                  <a:lnTo>
                    <a:pt x="15413459" y="846394"/>
                  </a:lnTo>
                  <a:lnTo>
                    <a:pt x="0" y="846394"/>
                  </a:lnTo>
                  <a:close/>
                </a:path>
              </a:pathLst>
            </a:custGeom>
            <a:solidFill>
              <a:srgbClr val="000000">
                <a:alpha val="0"/>
              </a:srgbClr>
            </a:solidFill>
          </p:spPr>
          <p:txBody>
            <a:bodyPr/>
            <a:lstStyle/>
            <a:p>
              <a:endParaRPr lang="en-GB"/>
            </a:p>
          </p:txBody>
        </p:sp>
        <p:sp>
          <p:nvSpPr>
            <p:cNvPr id="46" name="TextBox 46"/>
            <p:cNvSpPr txBox="1"/>
            <p:nvPr/>
          </p:nvSpPr>
          <p:spPr>
            <a:xfrm>
              <a:off x="0" y="38100"/>
              <a:ext cx="15413460" cy="808294"/>
            </a:xfrm>
            <a:prstGeom prst="rect">
              <a:avLst/>
            </a:prstGeom>
          </p:spPr>
          <p:txBody>
            <a:bodyPr lIns="0" tIns="0" rIns="0" bIns="0" rtlCol="0" anchor="ctr"/>
            <a:lstStyle/>
            <a:p>
              <a:pPr algn="ctr">
                <a:lnSpc>
                  <a:spcPts val="3240"/>
                </a:lnSpc>
              </a:pPr>
              <a:r>
                <a:rPr lang="en-US" sz="3000" b="1">
                  <a:solidFill>
                    <a:srgbClr val="FFFFFF"/>
                  </a:solidFill>
                  <a:latin typeface="Brandon Text 1 Bold"/>
                  <a:ea typeface="Brandon Text 1 Bold"/>
                  <a:cs typeface="Brandon Text 1 Bold"/>
                  <a:sym typeface="Brandon Text 1 Bold"/>
                </a:rPr>
                <a:t>Subject Skills Session – February 2026 (Online: self-paced)</a:t>
              </a:r>
            </a:p>
          </p:txBody>
        </p:sp>
      </p:grpSp>
      <p:grpSp>
        <p:nvGrpSpPr>
          <p:cNvPr id="47" name="Group 47"/>
          <p:cNvGrpSpPr/>
          <p:nvPr/>
        </p:nvGrpSpPr>
        <p:grpSpPr>
          <a:xfrm rot="-10800000">
            <a:off x="3038475" y="2579481"/>
            <a:ext cx="12211050" cy="966686"/>
            <a:chOff x="0" y="0"/>
            <a:chExt cx="16281400" cy="1288914"/>
          </a:xfrm>
        </p:grpSpPr>
        <p:sp>
          <p:nvSpPr>
            <p:cNvPr id="48" name="Freeform 48"/>
            <p:cNvSpPr/>
            <p:nvPr/>
          </p:nvSpPr>
          <p:spPr>
            <a:xfrm>
              <a:off x="12700" y="12700"/>
              <a:ext cx="16256000" cy="1263523"/>
            </a:xfrm>
            <a:custGeom>
              <a:avLst/>
              <a:gdLst/>
              <a:ahLst/>
              <a:cxnLst/>
              <a:rect l="l" t="t" r="r" b="b"/>
              <a:pathLst>
                <a:path w="16256000" h="1263523">
                  <a:moveTo>
                    <a:pt x="0" y="442468"/>
                  </a:moveTo>
                  <a:lnTo>
                    <a:pt x="7967091" y="442468"/>
                  </a:lnTo>
                  <a:lnTo>
                    <a:pt x="7967091" y="315849"/>
                  </a:lnTo>
                  <a:lnTo>
                    <a:pt x="7806309" y="315849"/>
                  </a:lnTo>
                  <a:lnTo>
                    <a:pt x="8128000" y="0"/>
                  </a:lnTo>
                  <a:lnTo>
                    <a:pt x="8449691" y="315849"/>
                  </a:lnTo>
                  <a:lnTo>
                    <a:pt x="8288909" y="315849"/>
                  </a:lnTo>
                  <a:lnTo>
                    <a:pt x="8288909" y="442468"/>
                  </a:lnTo>
                  <a:lnTo>
                    <a:pt x="16256000" y="442468"/>
                  </a:lnTo>
                  <a:lnTo>
                    <a:pt x="16256000" y="1263523"/>
                  </a:lnTo>
                  <a:lnTo>
                    <a:pt x="0" y="1263523"/>
                  </a:lnTo>
                  <a:close/>
                </a:path>
              </a:pathLst>
            </a:custGeom>
            <a:solidFill>
              <a:srgbClr val="FFFFFF"/>
            </a:solidFill>
          </p:spPr>
          <p:txBody>
            <a:bodyPr/>
            <a:lstStyle/>
            <a:p>
              <a:endParaRPr lang="en-GB"/>
            </a:p>
          </p:txBody>
        </p:sp>
        <p:sp>
          <p:nvSpPr>
            <p:cNvPr id="49" name="Freeform 49"/>
            <p:cNvSpPr/>
            <p:nvPr/>
          </p:nvSpPr>
          <p:spPr>
            <a:xfrm>
              <a:off x="0" y="-1143"/>
              <a:ext cx="16281400" cy="1290066"/>
            </a:xfrm>
            <a:custGeom>
              <a:avLst/>
              <a:gdLst/>
              <a:ahLst/>
              <a:cxnLst/>
              <a:rect l="l" t="t" r="r" b="b"/>
              <a:pathLst>
                <a:path w="16281400" h="1290066">
                  <a:moveTo>
                    <a:pt x="12700" y="443611"/>
                  </a:moveTo>
                  <a:lnTo>
                    <a:pt x="7979791" y="443611"/>
                  </a:lnTo>
                  <a:lnTo>
                    <a:pt x="7979791" y="456311"/>
                  </a:lnTo>
                  <a:lnTo>
                    <a:pt x="7967091" y="456311"/>
                  </a:lnTo>
                  <a:lnTo>
                    <a:pt x="7967091" y="329692"/>
                  </a:lnTo>
                  <a:lnTo>
                    <a:pt x="7979791" y="329692"/>
                  </a:lnTo>
                  <a:lnTo>
                    <a:pt x="7979791" y="342392"/>
                  </a:lnTo>
                  <a:lnTo>
                    <a:pt x="7819009" y="342392"/>
                  </a:lnTo>
                  <a:cubicBezTo>
                    <a:pt x="7813802" y="342392"/>
                    <a:pt x="7809230" y="339217"/>
                    <a:pt x="7807198" y="334518"/>
                  </a:cubicBezTo>
                  <a:cubicBezTo>
                    <a:pt x="7805165" y="329819"/>
                    <a:pt x="7806436" y="324231"/>
                    <a:pt x="7810119" y="320675"/>
                  </a:cubicBezTo>
                  <a:lnTo>
                    <a:pt x="8131810" y="4826"/>
                  </a:lnTo>
                  <a:cubicBezTo>
                    <a:pt x="8136763" y="0"/>
                    <a:pt x="8144637" y="0"/>
                    <a:pt x="8149590" y="4826"/>
                  </a:cubicBezTo>
                  <a:lnTo>
                    <a:pt x="8471281" y="320675"/>
                  </a:lnTo>
                  <a:cubicBezTo>
                    <a:pt x="8474964" y="324231"/>
                    <a:pt x="8476107" y="329819"/>
                    <a:pt x="8474202" y="334518"/>
                  </a:cubicBezTo>
                  <a:cubicBezTo>
                    <a:pt x="8472297" y="339217"/>
                    <a:pt x="8467598" y="342392"/>
                    <a:pt x="8462391" y="342392"/>
                  </a:cubicBezTo>
                  <a:lnTo>
                    <a:pt x="8301609" y="342392"/>
                  </a:lnTo>
                  <a:lnTo>
                    <a:pt x="8301609" y="329692"/>
                  </a:lnTo>
                  <a:lnTo>
                    <a:pt x="8314309" y="329692"/>
                  </a:lnTo>
                  <a:lnTo>
                    <a:pt x="8314309" y="456311"/>
                  </a:lnTo>
                  <a:lnTo>
                    <a:pt x="8301609" y="456311"/>
                  </a:lnTo>
                  <a:lnTo>
                    <a:pt x="8301609" y="443611"/>
                  </a:lnTo>
                  <a:lnTo>
                    <a:pt x="16268700" y="443611"/>
                  </a:lnTo>
                  <a:cubicBezTo>
                    <a:pt x="16275686" y="443611"/>
                    <a:pt x="16281400" y="449326"/>
                    <a:pt x="16281400" y="456311"/>
                  </a:cubicBezTo>
                  <a:lnTo>
                    <a:pt x="16281400" y="1277366"/>
                  </a:lnTo>
                  <a:cubicBezTo>
                    <a:pt x="16281400" y="1284351"/>
                    <a:pt x="16275686" y="1290066"/>
                    <a:pt x="16268700" y="1290066"/>
                  </a:cubicBezTo>
                  <a:lnTo>
                    <a:pt x="12700" y="1290066"/>
                  </a:lnTo>
                  <a:cubicBezTo>
                    <a:pt x="5715" y="1290066"/>
                    <a:pt x="0" y="1284351"/>
                    <a:pt x="0" y="1277366"/>
                  </a:cubicBezTo>
                  <a:lnTo>
                    <a:pt x="0" y="456311"/>
                  </a:lnTo>
                  <a:cubicBezTo>
                    <a:pt x="0" y="449326"/>
                    <a:pt x="5715" y="443611"/>
                    <a:pt x="12700" y="443611"/>
                  </a:cubicBezTo>
                  <a:moveTo>
                    <a:pt x="12700" y="469011"/>
                  </a:moveTo>
                  <a:lnTo>
                    <a:pt x="12700" y="456311"/>
                  </a:lnTo>
                  <a:lnTo>
                    <a:pt x="25400" y="456311"/>
                  </a:lnTo>
                  <a:lnTo>
                    <a:pt x="25400" y="1277366"/>
                  </a:lnTo>
                  <a:lnTo>
                    <a:pt x="12700" y="1277366"/>
                  </a:lnTo>
                  <a:lnTo>
                    <a:pt x="12700" y="1264666"/>
                  </a:lnTo>
                  <a:lnTo>
                    <a:pt x="16268700" y="1264666"/>
                  </a:lnTo>
                  <a:lnTo>
                    <a:pt x="16268700" y="1277366"/>
                  </a:lnTo>
                  <a:lnTo>
                    <a:pt x="16256000" y="1277366"/>
                  </a:lnTo>
                  <a:lnTo>
                    <a:pt x="16256000" y="456311"/>
                  </a:lnTo>
                  <a:lnTo>
                    <a:pt x="16268700" y="456311"/>
                  </a:lnTo>
                  <a:lnTo>
                    <a:pt x="16268700" y="469011"/>
                  </a:lnTo>
                  <a:lnTo>
                    <a:pt x="8301609" y="469011"/>
                  </a:lnTo>
                  <a:cubicBezTo>
                    <a:pt x="8294624" y="469011"/>
                    <a:pt x="8288909" y="463296"/>
                    <a:pt x="8288909" y="456311"/>
                  </a:cubicBezTo>
                  <a:lnTo>
                    <a:pt x="8288909" y="329692"/>
                  </a:lnTo>
                  <a:cubicBezTo>
                    <a:pt x="8288909" y="322707"/>
                    <a:pt x="8294624" y="316992"/>
                    <a:pt x="8301609" y="316992"/>
                  </a:cubicBezTo>
                  <a:lnTo>
                    <a:pt x="8462518" y="316992"/>
                  </a:lnTo>
                  <a:lnTo>
                    <a:pt x="8462518" y="329692"/>
                  </a:lnTo>
                  <a:lnTo>
                    <a:pt x="8453627" y="338709"/>
                  </a:lnTo>
                  <a:lnTo>
                    <a:pt x="8131810" y="22860"/>
                  </a:lnTo>
                  <a:lnTo>
                    <a:pt x="8140700" y="13843"/>
                  </a:lnTo>
                  <a:lnTo>
                    <a:pt x="8149590" y="22860"/>
                  </a:lnTo>
                  <a:lnTo>
                    <a:pt x="7827899" y="338709"/>
                  </a:lnTo>
                  <a:lnTo>
                    <a:pt x="7819009" y="329692"/>
                  </a:lnTo>
                  <a:lnTo>
                    <a:pt x="7819009" y="316992"/>
                  </a:lnTo>
                  <a:lnTo>
                    <a:pt x="7979918" y="316992"/>
                  </a:lnTo>
                  <a:cubicBezTo>
                    <a:pt x="7986903" y="316992"/>
                    <a:pt x="7992618" y="322707"/>
                    <a:pt x="7992618" y="329692"/>
                  </a:cubicBezTo>
                  <a:lnTo>
                    <a:pt x="7992618" y="456311"/>
                  </a:lnTo>
                  <a:cubicBezTo>
                    <a:pt x="7992618" y="463296"/>
                    <a:pt x="7986903" y="469011"/>
                    <a:pt x="7979918" y="469011"/>
                  </a:cubicBezTo>
                  <a:lnTo>
                    <a:pt x="12700" y="469011"/>
                  </a:lnTo>
                  <a:close/>
                </a:path>
              </a:pathLst>
            </a:custGeom>
            <a:solidFill>
              <a:srgbClr val="959595"/>
            </a:solidFill>
          </p:spPr>
          <p:txBody>
            <a:bodyPr/>
            <a:lstStyle/>
            <a:p>
              <a:endParaRPr lang="en-GB"/>
            </a:p>
          </p:txBody>
        </p:sp>
      </p:grpSp>
      <p:grpSp>
        <p:nvGrpSpPr>
          <p:cNvPr id="50" name="Group 50"/>
          <p:cNvGrpSpPr/>
          <p:nvPr/>
        </p:nvGrpSpPr>
        <p:grpSpPr>
          <a:xfrm>
            <a:off x="3689430" y="2579481"/>
            <a:ext cx="11560095" cy="634795"/>
            <a:chOff x="0" y="0"/>
            <a:chExt cx="15413460" cy="846394"/>
          </a:xfrm>
        </p:grpSpPr>
        <p:sp>
          <p:nvSpPr>
            <p:cNvPr id="51" name="Freeform 51"/>
            <p:cNvSpPr/>
            <p:nvPr/>
          </p:nvSpPr>
          <p:spPr>
            <a:xfrm>
              <a:off x="0" y="0"/>
              <a:ext cx="15413459" cy="846394"/>
            </a:xfrm>
            <a:custGeom>
              <a:avLst/>
              <a:gdLst/>
              <a:ahLst/>
              <a:cxnLst/>
              <a:rect l="l" t="t" r="r" b="b"/>
              <a:pathLst>
                <a:path w="15413459" h="846394">
                  <a:moveTo>
                    <a:pt x="0" y="0"/>
                  </a:moveTo>
                  <a:lnTo>
                    <a:pt x="15413459" y="0"/>
                  </a:lnTo>
                  <a:lnTo>
                    <a:pt x="15413459" y="846394"/>
                  </a:lnTo>
                  <a:lnTo>
                    <a:pt x="0" y="846394"/>
                  </a:lnTo>
                  <a:close/>
                </a:path>
              </a:pathLst>
            </a:custGeom>
            <a:solidFill>
              <a:srgbClr val="D6000D">
                <a:alpha val="0"/>
              </a:srgbClr>
            </a:solidFill>
          </p:spPr>
          <p:txBody>
            <a:bodyPr/>
            <a:lstStyle/>
            <a:p>
              <a:endParaRPr lang="en-GB"/>
            </a:p>
          </p:txBody>
        </p:sp>
        <p:sp>
          <p:nvSpPr>
            <p:cNvPr id="52" name="TextBox 52"/>
            <p:cNvSpPr txBox="1"/>
            <p:nvPr/>
          </p:nvSpPr>
          <p:spPr>
            <a:xfrm>
              <a:off x="0" y="38100"/>
              <a:ext cx="15413460" cy="808294"/>
            </a:xfrm>
            <a:prstGeom prst="rect">
              <a:avLst/>
            </a:prstGeom>
          </p:spPr>
          <p:txBody>
            <a:bodyPr lIns="0" tIns="0" rIns="0" bIns="0" rtlCol="0" anchor="ctr"/>
            <a:lstStyle/>
            <a:p>
              <a:pPr algn="ctr">
                <a:lnSpc>
                  <a:spcPts val="3240"/>
                </a:lnSpc>
              </a:pPr>
              <a:r>
                <a:rPr lang="en-US" sz="3000" b="1">
                  <a:solidFill>
                    <a:srgbClr val="000000"/>
                  </a:solidFill>
                  <a:latin typeface="Brandon Text 1 Bold"/>
                  <a:ea typeface="Brandon Text 1 Bold"/>
                  <a:cs typeface="Brandon Text 1 Bold"/>
                  <a:sym typeface="Brandon Text 1 Bold"/>
                </a:rPr>
                <a:t>Welcome &amp; Orientation – January 2026</a:t>
              </a:r>
            </a:p>
          </p:txBody>
        </p:sp>
      </p:grpSp>
      <p:grpSp>
        <p:nvGrpSpPr>
          <p:cNvPr id="53" name="Group 53"/>
          <p:cNvGrpSpPr/>
          <p:nvPr/>
        </p:nvGrpSpPr>
        <p:grpSpPr>
          <a:xfrm rot="-10800000">
            <a:off x="3038475" y="1638738"/>
            <a:ext cx="12211050" cy="966686"/>
            <a:chOff x="0" y="0"/>
            <a:chExt cx="16281400" cy="1288914"/>
          </a:xfrm>
        </p:grpSpPr>
        <p:sp>
          <p:nvSpPr>
            <p:cNvPr id="54" name="Freeform 54"/>
            <p:cNvSpPr/>
            <p:nvPr/>
          </p:nvSpPr>
          <p:spPr>
            <a:xfrm>
              <a:off x="12700" y="12700"/>
              <a:ext cx="16256000" cy="1263523"/>
            </a:xfrm>
            <a:custGeom>
              <a:avLst/>
              <a:gdLst/>
              <a:ahLst/>
              <a:cxnLst/>
              <a:rect l="l" t="t" r="r" b="b"/>
              <a:pathLst>
                <a:path w="16256000" h="1263523">
                  <a:moveTo>
                    <a:pt x="0" y="442468"/>
                  </a:moveTo>
                  <a:lnTo>
                    <a:pt x="7967091" y="442468"/>
                  </a:lnTo>
                  <a:lnTo>
                    <a:pt x="7967091" y="315849"/>
                  </a:lnTo>
                  <a:lnTo>
                    <a:pt x="7806309" y="315849"/>
                  </a:lnTo>
                  <a:lnTo>
                    <a:pt x="8128000" y="0"/>
                  </a:lnTo>
                  <a:lnTo>
                    <a:pt x="8449691" y="315849"/>
                  </a:lnTo>
                  <a:lnTo>
                    <a:pt x="8288909" y="315849"/>
                  </a:lnTo>
                  <a:lnTo>
                    <a:pt x="8288909" y="442468"/>
                  </a:lnTo>
                  <a:lnTo>
                    <a:pt x="16256000" y="442468"/>
                  </a:lnTo>
                  <a:lnTo>
                    <a:pt x="16256000" y="1263523"/>
                  </a:lnTo>
                  <a:lnTo>
                    <a:pt x="0" y="1263523"/>
                  </a:lnTo>
                  <a:close/>
                </a:path>
              </a:pathLst>
            </a:custGeom>
            <a:solidFill>
              <a:srgbClr val="D6000D"/>
            </a:solidFill>
          </p:spPr>
          <p:txBody>
            <a:bodyPr/>
            <a:lstStyle/>
            <a:p>
              <a:endParaRPr lang="en-GB"/>
            </a:p>
          </p:txBody>
        </p:sp>
        <p:sp>
          <p:nvSpPr>
            <p:cNvPr id="55" name="Freeform 55"/>
            <p:cNvSpPr/>
            <p:nvPr/>
          </p:nvSpPr>
          <p:spPr>
            <a:xfrm>
              <a:off x="0" y="-1143"/>
              <a:ext cx="16281400" cy="1290066"/>
            </a:xfrm>
            <a:custGeom>
              <a:avLst/>
              <a:gdLst/>
              <a:ahLst/>
              <a:cxnLst/>
              <a:rect l="l" t="t" r="r" b="b"/>
              <a:pathLst>
                <a:path w="16281400" h="1290066">
                  <a:moveTo>
                    <a:pt x="12700" y="443611"/>
                  </a:moveTo>
                  <a:lnTo>
                    <a:pt x="7979791" y="443611"/>
                  </a:lnTo>
                  <a:lnTo>
                    <a:pt x="7979791" y="456311"/>
                  </a:lnTo>
                  <a:lnTo>
                    <a:pt x="7967091" y="456311"/>
                  </a:lnTo>
                  <a:lnTo>
                    <a:pt x="7967091" y="329692"/>
                  </a:lnTo>
                  <a:lnTo>
                    <a:pt x="7979791" y="329692"/>
                  </a:lnTo>
                  <a:lnTo>
                    <a:pt x="7979791" y="342392"/>
                  </a:lnTo>
                  <a:lnTo>
                    <a:pt x="7819009" y="342392"/>
                  </a:lnTo>
                  <a:cubicBezTo>
                    <a:pt x="7813802" y="342392"/>
                    <a:pt x="7809230" y="339217"/>
                    <a:pt x="7807198" y="334518"/>
                  </a:cubicBezTo>
                  <a:cubicBezTo>
                    <a:pt x="7805165" y="329819"/>
                    <a:pt x="7806436" y="324231"/>
                    <a:pt x="7810119" y="320675"/>
                  </a:cubicBezTo>
                  <a:lnTo>
                    <a:pt x="8131810" y="4826"/>
                  </a:lnTo>
                  <a:cubicBezTo>
                    <a:pt x="8136763" y="0"/>
                    <a:pt x="8144637" y="0"/>
                    <a:pt x="8149590" y="4826"/>
                  </a:cubicBezTo>
                  <a:lnTo>
                    <a:pt x="8471281" y="320675"/>
                  </a:lnTo>
                  <a:cubicBezTo>
                    <a:pt x="8474964" y="324231"/>
                    <a:pt x="8476107" y="329819"/>
                    <a:pt x="8474202" y="334518"/>
                  </a:cubicBezTo>
                  <a:cubicBezTo>
                    <a:pt x="8472297" y="339217"/>
                    <a:pt x="8467598" y="342392"/>
                    <a:pt x="8462391" y="342392"/>
                  </a:cubicBezTo>
                  <a:lnTo>
                    <a:pt x="8301609" y="342392"/>
                  </a:lnTo>
                  <a:lnTo>
                    <a:pt x="8301609" y="329692"/>
                  </a:lnTo>
                  <a:lnTo>
                    <a:pt x="8314309" y="329692"/>
                  </a:lnTo>
                  <a:lnTo>
                    <a:pt x="8314309" y="456311"/>
                  </a:lnTo>
                  <a:lnTo>
                    <a:pt x="8301609" y="456311"/>
                  </a:lnTo>
                  <a:lnTo>
                    <a:pt x="8301609" y="443611"/>
                  </a:lnTo>
                  <a:lnTo>
                    <a:pt x="16268700" y="443611"/>
                  </a:lnTo>
                  <a:cubicBezTo>
                    <a:pt x="16275686" y="443611"/>
                    <a:pt x="16281400" y="449326"/>
                    <a:pt x="16281400" y="456311"/>
                  </a:cubicBezTo>
                  <a:lnTo>
                    <a:pt x="16281400" y="1277366"/>
                  </a:lnTo>
                  <a:cubicBezTo>
                    <a:pt x="16281400" y="1284351"/>
                    <a:pt x="16275686" y="1290066"/>
                    <a:pt x="16268700" y="1290066"/>
                  </a:cubicBezTo>
                  <a:lnTo>
                    <a:pt x="12700" y="1290066"/>
                  </a:lnTo>
                  <a:cubicBezTo>
                    <a:pt x="5715" y="1290066"/>
                    <a:pt x="0" y="1284351"/>
                    <a:pt x="0" y="1277366"/>
                  </a:cubicBezTo>
                  <a:lnTo>
                    <a:pt x="0" y="456311"/>
                  </a:lnTo>
                  <a:cubicBezTo>
                    <a:pt x="0" y="449326"/>
                    <a:pt x="5715" y="443611"/>
                    <a:pt x="12700" y="443611"/>
                  </a:cubicBezTo>
                  <a:moveTo>
                    <a:pt x="12700" y="469011"/>
                  </a:moveTo>
                  <a:lnTo>
                    <a:pt x="12700" y="456311"/>
                  </a:lnTo>
                  <a:lnTo>
                    <a:pt x="25400" y="456311"/>
                  </a:lnTo>
                  <a:lnTo>
                    <a:pt x="25400" y="1277366"/>
                  </a:lnTo>
                  <a:lnTo>
                    <a:pt x="12700" y="1277366"/>
                  </a:lnTo>
                  <a:lnTo>
                    <a:pt x="12700" y="1264666"/>
                  </a:lnTo>
                  <a:lnTo>
                    <a:pt x="16268700" y="1264666"/>
                  </a:lnTo>
                  <a:lnTo>
                    <a:pt x="16268700" y="1277366"/>
                  </a:lnTo>
                  <a:lnTo>
                    <a:pt x="16256000" y="1277366"/>
                  </a:lnTo>
                  <a:lnTo>
                    <a:pt x="16256000" y="456311"/>
                  </a:lnTo>
                  <a:lnTo>
                    <a:pt x="16268700" y="456311"/>
                  </a:lnTo>
                  <a:lnTo>
                    <a:pt x="16268700" y="469011"/>
                  </a:lnTo>
                  <a:lnTo>
                    <a:pt x="8301609" y="469011"/>
                  </a:lnTo>
                  <a:cubicBezTo>
                    <a:pt x="8294624" y="469011"/>
                    <a:pt x="8288909" y="463296"/>
                    <a:pt x="8288909" y="456311"/>
                  </a:cubicBezTo>
                  <a:lnTo>
                    <a:pt x="8288909" y="329692"/>
                  </a:lnTo>
                  <a:cubicBezTo>
                    <a:pt x="8288909" y="322707"/>
                    <a:pt x="8294624" y="316992"/>
                    <a:pt x="8301609" y="316992"/>
                  </a:cubicBezTo>
                  <a:lnTo>
                    <a:pt x="8462518" y="316992"/>
                  </a:lnTo>
                  <a:lnTo>
                    <a:pt x="8462518" y="329692"/>
                  </a:lnTo>
                  <a:lnTo>
                    <a:pt x="8453627" y="338709"/>
                  </a:lnTo>
                  <a:lnTo>
                    <a:pt x="8131810" y="22860"/>
                  </a:lnTo>
                  <a:lnTo>
                    <a:pt x="8140700" y="13843"/>
                  </a:lnTo>
                  <a:lnTo>
                    <a:pt x="8149590" y="22860"/>
                  </a:lnTo>
                  <a:lnTo>
                    <a:pt x="7827899" y="338709"/>
                  </a:lnTo>
                  <a:lnTo>
                    <a:pt x="7819009" y="329692"/>
                  </a:lnTo>
                  <a:lnTo>
                    <a:pt x="7819009" y="316992"/>
                  </a:lnTo>
                  <a:lnTo>
                    <a:pt x="7979918" y="316992"/>
                  </a:lnTo>
                  <a:cubicBezTo>
                    <a:pt x="7986903" y="316992"/>
                    <a:pt x="7992618" y="322707"/>
                    <a:pt x="7992618" y="329692"/>
                  </a:cubicBezTo>
                  <a:lnTo>
                    <a:pt x="7992618" y="456311"/>
                  </a:lnTo>
                  <a:cubicBezTo>
                    <a:pt x="7992618" y="463296"/>
                    <a:pt x="7986903" y="469011"/>
                    <a:pt x="7979918" y="469011"/>
                  </a:cubicBezTo>
                  <a:lnTo>
                    <a:pt x="12700" y="469011"/>
                  </a:lnTo>
                  <a:close/>
                </a:path>
              </a:pathLst>
            </a:custGeom>
            <a:solidFill>
              <a:srgbClr val="959595"/>
            </a:solidFill>
          </p:spPr>
          <p:txBody>
            <a:bodyPr/>
            <a:lstStyle/>
            <a:p>
              <a:endParaRPr lang="en-GB"/>
            </a:p>
          </p:txBody>
        </p:sp>
      </p:grpSp>
      <p:grpSp>
        <p:nvGrpSpPr>
          <p:cNvPr id="56" name="Group 56"/>
          <p:cNvGrpSpPr/>
          <p:nvPr/>
        </p:nvGrpSpPr>
        <p:grpSpPr>
          <a:xfrm>
            <a:off x="3978744" y="1638738"/>
            <a:ext cx="11270781" cy="634795"/>
            <a:chOff x="0" y="0"/>
            <a:chExt cx="15027708" cy="846394"/>
          </a:xfrm>
        </p:grpSpPr>
        <p:sp>
          <p:nvSpPr>
            <p:cNvPr id="57" name="Freeform 57"/>
            <p:cNvSpPr/>
            <p:nvPr/>
          </p:nvSpPr>
          <p:spPr>
            <a:xfrm>
              <a:off x="0" y="0"/>
              <a:ext cx="15027709" cy="846394"/>
            </a:xfrm>
            <a:custGeom>
              <a:avLst/>
              <a:gdLst/>
              <a:ahLst/>
              <a:cxnLst/>
              <a:rect l="l" t="t" r="r" b="b"/>
              <a:pathLst>
                <a:path w="15027709" h="846394">
                  <a:moveTo>
                    <a:pt x="0" y="0"/>
                  </a:moveTo>
                  <a:lnTo>
                    <a:pt x="15027709" y="0"/>
                  </a:lnTo>
                  <a:lnTo>
                    <a:pt x="15027709" y="846394"/>
                  </a:lnTo>
                  <a:lnTo>
                    <a:pt x="0" y="846394"/>
                  </a:lnTo>
                  <a:close/>
                </a:path>
              </a:pathLst>
            </a:custGeom>
            <a:solidFill>
              <a:srgbClr val="D6000D">
                <a:alpha val="0"/>
              </a:srgbClr>
            </a:solidFill>
          </p:spPr>
          <p:txBody>
            <a:bodyPr/>
            <a:lstStyle/>
            <a:p>
              <a:endParaRPr lang="en-GB"/>
            </a:p>
          </p:txBody>
        </p:sp>
        <p:sp>
          <p:nvSpPr>
            <p:cNvPr id="58" name="TextBox 58"/>
            <p:cNvSpPr txBox="1"/>
            <p:nvPr/>
          </p:nvSpPr>
          <p:spPr>
            <a:xfrm>
              <a:off x="0" y="38100"/>
              <a:ext cx="15027708" cy="808294"/>
            </a:xfrm>
            <a:prstGeom prst="rect">
              <a:avLst/>
            </a:prstGeom>
          </p:spPr>
          <p:txBody>
            <a:bodyPr lIns="0" tIns="0" rIns="0" bIns="0" rtlCol="0" anchor="ctr"/>
            <a:lstStyle/>
            <a:p>
              <a:pPr algn="ctr">
                <a:lnSpc>
                  <a:spcPts val="3240"/>
                </a:lnSpc>
              </a:pPr>
              <a:r>
                <a:rPr lang="en-US" sz="3000" b="1">
                  <a:solidFill>
                    <a:srgbClr val="FFFFFF"/>
                  </a:solidFill>
                  <a:latin typeface="Brandon Text 1 Bold"/>
                  <a:ea typeface="Brandon Text 1 Bold"/>
                  <a:cs typeface="Brandon Text 1 Bold"/>
                  <a:sym typeface="Brandon Text 1 Bold"/>
                </a:rPr>
                <a:t>Apply (29ᵗʰ September - 3ʳᵈ November 2025)</a:t>
              </a:r>
            </a:p>
          </p:txBody>
        </p:sp>
      </p:grpSp>
      <p:grpSp>
        <p:nvGrpSpPr>
          <p:cNvPr id="59" name="Group 59"/>
          <p:cNvGrpSpPr/>
          <p:nvPr/>
        </p:nvGrpSpPr>
        <p:grpSpPr>
          <a:xfrm>
            <a:off x="618008" y="138837"/>
            <a:ext cx="12192000" cy="1499901"/>
            <a:chOff x="0" y="0"/>
            <a:chExt cx="16256000" cy="1999868"/>
          </a:xfrm>
        </p:grpSpPr>
        <p:sp>
          <p:nvSpPr>
            <p:cNvPr id="60" name="Freeform 60"/>
            <p:cNvSpPr/>
            <p:nvPr/>
          </p:nvSpPr>
          <p:spPr>
            <a:xfrm>
              <a:off x="0" y="0"/>
              <a:ext cx="16256000" cy="1999868"/>
            </a:xfrm>
            <a:custGeom>
              <a:avLst/>
              <a:gdLst/>
              <a:ahLst/>
              <a:cxnLst/>
              <a:rect l="l" t="t" r="r" b="b"/>
              <a:pathLst>
                <a:path w="16256000" h="1999868">
                  <a:moveTo>
                    <a:pt x="0" y="0"/>
                  </a:moveTo>
                  <a:lnTo>
                    <a:pt x="16256000" y="0"/>
                  </a:lnTo>
                  <a:lnTo>
                    <a:pt x="16256000" y="1999868"/>
                  </a:lnTo>
                  <a:lnTo>
                    <a:pt x="0" y="1999868"/>
                  </a:lnTo>
                  <a:close/>
                </a:path>
              </a:pathLst>
            </a:custGeom>
            <a:solidFill>
              <a:srgbClr val="000000">
                <a:alpha val="0"/>
              </a:srgbClr>
            </a:solidFill>
          </p:spPr>
          <p:txBody>
            <a:bodyPr/>
            <a:lstStyle/>
            <a:p>
              <a:endParaRPr lang="en-GB"/>
            </a:p>
          </p:txBody>
        </p:sp>
        <p:sp>
          <p:nvSpPr>
            <p:cNvPr id="61" name="TextBox 61"/>
            <p:cNvSpPr txBox="1"/>
            <p:nvPr/>
          </p:nvSpPr>
          <p:spPr>
            <a:xfrm>
              <a:off x="0" y="0"/>
              <a:ext cx="16256000" cy="1999868"/>
            </a:xfrm>
            <a:prstGeom prst="rect">
              <a:avLst/>
            </a:prstGeom>
          </p:spPr>
          <p:txBody>
            <a:bodyPr lIns="0" tIns="0" rIns="0" bIns="0" rtlCol="0" anchor="ctr"/>
            <a:lstStyle/>
            <a:p>
              <a:pPr algn="l">
                <a:lnSpc>
                  <a:spcPts val="6480"/>
                </a:lnSpc>
              </a:pPr>
              <a:r>
                <a:rPr lang="en-US" sz="5400" b="1">
                  <a:solidFill>
                    <a:srgbClr val="E30613"/>
                  </a:solidFill>
                  <a:latin typeface="Brandon Text 1 Bold"/>
                  <a:ea typeface="Brandon Text 1 Bold"/>
                  <a:cs typeface="Brandon Text 1 Bold"/>
                  <a:sym typeface="Brandon Text 1 Bold"/>
                </a:rPr>
                <a:t>WHAT DOES THE YEAR LOOK LIKE?</a:t>
              </a:r>
            </a:p>
          </p:txBody>
        </p:sp>
      </p:grpSp>
      <p:grpSp>
        <p:nvGrpSpPr>
          <p:cNvPr id="62" name="Group 62"/>
          <p:cNvGrpSpPr>
            <a:grpSpLocks noChangeAspect="1"/>
          </p:cNvGrpSpPr>
          <p:nvPr/>
        </p:nvGrpSpPr>
        <p:grpSpPr>
          <a:xfrm>
            <a:off x="15249525" y="294588"/>
            <a:ext cx="2748253" cy="1058400"/>
            <a:chOff x="0" y="0"/>
            <a:chExt cx="3664338" cy="1411200"/>
          </a:xfrm>
        </p:grpSpPr>
        <p:sp>
          <p:nvSpPr>
            <p:cNvPr id="63" name="Freeform 63"/>
            <p:cNvSpPr/>
            <p:nvPr/>
          </p:nvSpPr>
          <p:spPr>
            <a:xfrm>
              <a:off x="0" y="0"/>
              <a:ext cx="3664331" cy="1411224"/>
            </a:xfrm>
            <a:custGeom>
              <a:avLst/>
              <a:gdLst/>
              <a:ahLst/>
              <a:cxnLst/>
              <a:rect l="l" t="t" r="r" b="b"/>
              <a:pathLst>
                <a:path w="3664331" h="1411224">
                  <a:moveTo>
                    <a:pt x="0" y="0"/>
                  </a:moveTo>
                  <a:lnTo>
                    <a:pt x="3664331" y="0"/>
                  </a:lnTo>
                  <a:lnTo>
                    <a:pt x="3664331" y="1411224"/>
                  </a:lnTo>
                  <a:lnTo>
                    <a:pt x="0" y="1411224"/>
                  </a:lnTo>
                  <a:lnTo>
                    <a:pt x="0" y="0"/>
                  </a:lnTo>
                  <a:close/>
                </a:path>
              </a:pathLst>
            </a:custGeom>
            <a:blipFill>
              <a:blip r:embed="rId5"/>
              <a:stretch>
                <a:fillRect t="-38" b="-37"/>
              </a:stretch>
            </a:blipFill>
          </p:spPr>
          <p:txBody>
            <a:bodyPr/>
            <a:lstStyle/>
            <a:p>
              <a:endParaRPr lang="en-GB"/>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6000D"/>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4682981" y="8653368"/>
            <a:ext cx="2745483" cy="1057334"/>
            <a:chOff x="0" y="0"/>
            <a:chExt cx="3660644" cy="1409778"/>
          </a:xfrm>
        </p:grpSpPr>
        <p:sp>
          <p:nvSpPr>
            <p:cNvPr id="3" name="Freeform 3"/>
            <p:cNvSpPr/>
            <p:nvPr/>
          </p:nvSpPr>
          <p:spPr>
            <a:xfrm>
              <a:off x="0" y="0"/>
              <a:ext cx="3660648" cy="1409827"/>
            </a:xfrm>
            <a:custGeom>
              <a:avLst/>
              <a:gdLst/>
              <a:ahLst/>
              <a:cxnLst/>
              <a:rect l="l" t="t" r="r" b="b"/>
              <a:pathLst>
                <a:path w="3660648" h="1409827">
                  <a:moveTo>
                    <a:pt x="0" y="0"/>
                  </a:moveTo>
                  <a:lnTo>
                    <a:pt x="3660648" y="0"/>
                  </a:lnTo>
                  <a:lnTo>
                    <a:pt x="3660648" y="1409827"/>
                  </a:lnTo>
                  <a:lnTo>
                    <a:pt x="0" y="1409827"/>
                  </a:lnTo>
                  <a:lnTo>
                    <a:pt x="0" y="0"/>
                  </a:lnTo>
                  <a:close/>
                </a:path>
              </a:pathLst>
            </a:custGeom>
            <a:blipFill>
              <a:blip r:embed="rId3"/>
              <a:stretch>
                <a:fillRect t="-38" b="-35"/>
              </a:stretch>
            </a:blipFill>
          </p:spPr>
          <p:txBody>
            <a:bodyPr/>
            <a:lstStyle/>
            <a:p>
              <a:endParaRPr lang="en-GB"/>
            </a:p>
          </p:txBody>
        </p:sp>
      </p:grpSp>
      <p:sp>
        <p:nvSpPr>
          <p:cNvPr id="4" name="TextBox 4"/>
          <p:cNvSpPr txBox="1"/>
          <p:nvPr/>
        </p:nvSpPr>
        <p:spPr>
          <a:xfrm>
            <a:off x="2470038" y="3064394"/>
            <a:ext cx="13516722" cy="2993517"/>
          </a:xfrm>
          <a:prstGeom prst="rect">
            <a:avLst/>
          </a:prstGeom>
        </p:spPr>
        <p:txBody>
          <a:bodyPr lIns="0" tIns="0" rIns="0" bIns="0" rtlCol="0" anchor="t">
            <a:spAutoFit/>
          </a:bodyPr>
          <a:lstStyle/>
          <a:p>
            <a:pPr algn="l">
              <a:lnSpc>
                <a:spcPts val="11664"/>
              </a:lnSpc>
            </a:pPr>
            <a:r>
              <a:rPr lang="en-US" sz="10800" b="1">
                <a:solidFill>
                  <a:srgbClr val="FFFFFF"/>
                </a:solidFill>
                <a:latin typeface="Brandon Text 1 Bold"/>
                <a:ea typeface="Brandon Text 1 Bold"/>
                <a:cs typeface="Brandon Text 1 Bold"/>
                <a:sym typeface="Brandon Text 1 Bold"/>
              </a:rPr>
              <a:t>THE PATHWAY</a:t>
            </a:r>
          </a:p>
          <a:p>
            <a:pPr algn="l">
              <a:lnSpc>
                <a:spcPts val="11664"/>
              </a:lnSpc>
            </a:pPr>
            <a:r>
              <a:rPr lang="en-US" sz="10800" b="1">
                <a:solidFill>
                  <a:srgbClr val="FFFFFF"/>
                </a:solidFill>
                <a:latin typeface="Brandon Text 1 Bold"/>
                <a:ea typeface="Brandon Text 1 Bold"/>
                <a:cs typeface="Brandon Text 1 Bold"/>
                <a:sym typeface="Brandon Text 1 Bold"/>
              </a:rPr>
              <a:t>SUMMER SCHOOL</a:t>
            </a:r>
          </a:p>
        </p:txBody>
      </p:sp>
      <p:grpSp>
        <p:nvGrpSpPr>
          <p:cNvPr id="5" name="Group 5"/>
          <p:cNvGrpSpPr>
            <a:grpSpLocks noChangeAspect="1"/>
          </p:cNvGrpSpPr>
          <p:nvPr/>
        </p:nvGrpSpPr>
        <p:grpSpPr>
          <a:xfrm>
            <a:off x="1074921" y="1786668"/>
            <a:ext cx="2302554" cy="2216361"/>
            <a:chOff x="0" y="0"/>
            <a:chExt cx="3070072" cy="2955148"/>
          </a:xfrm>
        </p:grpSpPr>
        <p:sp>
          <p:nvSpPr>
            <p:cNvPr id="6" name="Freeform 6" descr="Icon  Description automatically generated"/>
            <p:cNvSpPr/>
            <p:nvPr/>
          </p:nvSpPr>
          <p:spPr>
            <a:xfrm>
              <a:off x="0" y="0"/>
              <a:ext cx="3070098" cy="2955163"/>
            </a:xfrm>
            <a:custGeom>
              <a:avLst/>
              <a:gdLst/>
              <a:ahLst/>
              <a:cxnLst/>
              <a:rect l="l" t="t" r="r" b="b"/>
              <a:pathLst>
                <a:path w="3070098" h="2955163">
                  <a:moveTo>
                    <a:pt x="0" y="0"/>
                  </a:moveTo>
                  <a:lnTo>
                    <a:pt x="3070098" y="0"/>
                  </a:lnTo>
                  <a:lnTo>
                    <a:pt x="3070098" y="2955163"/>
                  </a:lnTo>
                  <a:lnTo>
                    <a:pt x="0" y="2955163"/>
                  </a:lnTo>
                  <a:lnTo>
                    <a:pt x="0" y="0"/>
                  </a:lnTo>
                  <a:close/>
                </a:path>
              </a:pathLst>
            </a:custGeom>
            <a:blipFill>
              <a:blip r:embed="rId4"/>
              <a:stretch>
                <a:fillRect t="-20" b="-20"/>
              </a:stretch>
            </a:blipFill>
          </p:spPr>
          <p:txBody>
            <a:bodyPr/>
            <a:lstStyle/>
            <a:p>
              <a:endParaRPr lang="en-GB"/>
            </a:p>
          </p:txBody>
        </p:sp>
      </p:grpSp>
      <p:grpSp>
        <p:nvGrpSpPr>
          <p:cNvPr id="7" name="Group 7"/>
          <p:cNvGrpSpPr>
            <a:grpSpLocks noChangeAspect="1"/>
          </p:cNvGrpSpPr>
          <p:nvPr/>
        </p:nvGrpSpPr>
        <p:grpSpPr>
          <a:xfrm>
            <a:off x="13380162" y="5190206"/>
            <a:ext cx="2529240" cy="2386345"/>
            <a:chOff x="0" y="0"/>
            <a:chExt cx="3372320" cy="3181794"/>
          </a:xfrm>
        </p:grpSpPr>
        <p:sp>
          <p:nvSpPr>
            <p:cNvPr id="8" name="Freeform 8" descr="Logo, icon  Description automatically generated"/>
            <p:cNvSpPr/>
            <p:nvPr/>
          </p:nvSpPr>
          <p:spPr>
            <a:xfrm>
              <a:off x="0" y="0"/>
              <a:ext cx="3372358" cy="3181731"/>
            </a:xfrm>
            <a:custGeom>
              <a:avLst/>
              <a:gdLst/>
              <a:ahLst/>
              <a:cxnLst/>
              <a:rect l="l" t="t" r="r" b="b"/>
              <a:pathLst>
                <a:path w="3372358" h="3181731">
                  <a:moveTo>
                    <a:pt x="0" y="0"/>
                  </a:moveTo>
                  <a:lnTo>
                    <a:pt x="3372358" y="0"/>
                  </a:lnTo>
                  <a:lnTo>
                    <a:pt x="3372358" y="3181731"/>
                  </a:lnTo>
                  <a:lnTo>
                    <a:pt x="0" y="3181731"/>
                  </a:lnTo>
                  <a:lnTo>
                    <a:pt x="0" y="0"/>
                  </a:lnTo>
                  <a:close/>
                </a:path>
              </a:pathLst>
            </a:custGeom>
            <a:blipFill>
              <a:blip r:embed="rId5"/>
              <a:stretch>
                <a:fillRect r="1" b="-1"/>
              </a:stretch>
            </a:blipFill>
          </p:spPr>
          <p:txBody>
            <a:bodyPr/>
            <a:lstStyle/>
            <a:p>
              <a:endParaRPr lang="en-GB"/>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731092BE22B34796FC1AF00B6E84A9" ma:contentTypeVersion="16" ma:contentTypeDescription="Create a new document." ma:contentTypeScope="" ma:versionID="ac3681f77242f65f0c80960af607f436">
  <xsd:schema xmlns:xsd="http://www.w3.org/2001/XMLSchema" xmlns:xs="http://www.w3.org/2001/XMLSchema" xmlns:p="http://schemas.microsoft.com/office/2006/metadata/properties" xmlns:ns2="c38c51f6-3d8e-4532-933d-a44637142799" xmlns:ns3="b284fee0-584b-44a4-9f0d-5de850140b68" targetNamespace="http://schemas.microsoft.com/office/2006/metadata/properties" ma:root="true" ma:fieldsID="fbc2a1bc7a4eb484e8c8f9dcde20f75d" ns2:_="" ns3:_="">
    <xsd:import namespace="c38c51f6-3d8e-4532-933d-a44637142799"/>
    <xsd:import namespace="b284fee0-584b-44a4-9f0d-5de850140b6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8c51f6-3d8e-4532-933d-a446371427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e49ff12-39f2-416e-aa91-245a66e6104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84fee0-584b-44a4-9f0d-5de850140b6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47f38c0-78ac-4264-99ef-5496280db7c3}" ma:internalName="TaxCatchAll" ma:showField="CatchAllData" ma:web="b284fee0-584b-44a4-9f0d-5de850140b6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284fee0-584b-44a4-9f0d-5de850140b68" xsi:nil="true"/>
    <lcf76f155ced4ddcb4097134ff3c332f xmlns="c38c51f6-3d8e-4532-933d-a4463714279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6E57C11-D5B7-435D-A4DE-10D6CF86A6E1}">
  <ds:schemaRefs>
    <ds:schemaRef ds:uri="http://schemas.microsoft.com/sharepoint/v3/contenttype/forms"/>
  </ds:schemaRefs>
</ds:datastoreItem>
</file>

<file path=customXml/itemProps2.xml><?xml version="1.0" encoding="utf-8"?>
<ds:datastoreItem xmlns:ds="http://schemas.openxmlformats.org/officeDocument/2006/customXml" ds:itemID="{04DCCE33-75E7-4E35-98DE-AAA709C7A66A}">
  <ds:schemaRefs>
    <ds:schemaRef ds:uri="b284fee0-584b-44a4-9f0d-5de850140b68"/>
    <ds:schemaRef ds:uri="c38c51f6-3d8e-4532-933d-a446371427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7F2DD44-3EC7-4716-8C1A-E7E4F98B0634}">
  <ds:schemaRefs>
    <ds:schemaRef ds:uri="c38c51f6-3d8e-4532-933d-a44637142799"/>
    <ds:schemaRef ds:uri="http://purl.org/dc/dcmitype/"/>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 ds:uri="http://schemas.microsoft.com/office/2006/documentManagement/types"/>
    <ds:schemaRef ds:uri="http://purl.org/dc/elements/1.1/"/>
    <ds:schemaRef ds:uri="b284fee0-584b-44a4-9f0d-5de850140b68"/>
    <ds:schemaRef ds:uri="http://purl.org/dc/terms/"/>
  </ds:schemaRefs>
</ds:datastoreItem>
</file>

<file path=docMetadata/LabelInfo.xml><?xml version="1.0" encoding="utf-8"?>
<clbl:labelList xmlns:clbl="http://schemas.microsoft.com/office/2020/mipLabelMetadata">
  <clbl:label id="{eaab77ea-b4a5-49e3-a1e8-d6dd23a1f286}" enabled="0" method="" siteId="{eaab77ea-b4a5-49e3-a1e8-d6dd23a1f286}" removed="1"/>
</clbl:labelList>
</file>

<file path=docProps/app.xml><?xml version="1.0" encoding="utf-8"?>
<Properties xmlns="http://schemas.openxmlformats.org/officeDocument/2006/extended-properties" xmlns:vt="http://schemas.openxmlformats.org/officeDocument/2006/docPropsVTypes">
  <TotalTime>0</TotalTime>
  <Words>2591</Words>
  <Application>Microsoft Office PowerPoint</Application>
  <PresentationFormat>Custom</PresentationFormat>
  <Paragraphs>334</Paragraphs>
  <Slides>20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Brandon Text 1</vt:lpstr>
      <vt:lpstr>Brandon Text 2</vt:lpstr>
      <vt:lpstr>Calibri</vt:lpstr>
      <vt:lpstr>Arial</vt:lpstr>
      <vt:lpstr>Brandon Text 3</vt:lpstr>
      <vt:lpstr>Brandon Text 1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 - Full School Presentation - 2026 Programme .pptx</dc:title>
  <cp:lastModifiedBy>Clodagh McMeel</cp:lastModifiedBy>
  <cp:revision>2</cp:revision>
  <dcterms:created xsi:type="dcterms:W3CDTF">2006-08-16T00:00:00Z</dcterms:created>
  <dcterms:modified xsi:type="dcterms:W3CDTF">2025-09-17T13:01:48Z</dcterms:modified>
  <dc:identifier>DAGzIBy2c6E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0x010100BD731092BE22B34796FC1AF00B6E84A9</vt:lpwstr>
  </property>
  <property fmtid="{D5CDD505-2E9C-101B-9397-08002B2CF9AE}" pid="3" name="MediaServiceImageTags">
    <vt:lpwstr/>
  </property>
</Properties>
</file>